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1pPr>
    <a:lvl2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2pPr>
    <a:lvl3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3pPr>
    <a:lvl4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4pPr>
    <a:lvl5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5pPr>
    <a:lvl6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6pPr>
    <a:lvl7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7pPr>
    <a:lvl8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8pPr>
    <a:lvl9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262E31"/>
        </a:fontRef>
        <a:srgbClr val="262E3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DCDF"/>
          </a:solidFill>
        </a:fill>
      </a:tcStyle>
    </a:wholeTbl>
    <a:band2H>
      <a:tcTxStyle/>
      <a:tcStyle>
        <a:tcBdr/>
        <a:fill>
          <a:solidFill>
            <a:srgbClr val="EDEE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262E31"/>
        </a:fontRef>
        <a:srgbClr val="262E3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CFCF"/>
          </a:solidFill>
        </a:fill>
      </a:tcStyle>
    </a:wholeTbl>
    <a:band2H>
      <a:tcTxStyle/>
      <a:tcStyle>
        <a:tcBdr/>
        <a:fill>
          <a:solidFill>
            <a:srgbClr val="FD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262E31"/>
        </a:fontRef>
        <a:srgbClr val="262E3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4F1"/>
          </a:solidFill>
        </a:fill>
      </a:tcStyle>
    </a:wholeTbl>
    <a:band2H>
      <a:tcTxStyle/>
      <a:tcStyle>
        <a:tcBdr/>
        <a:fill>
          <a:solidFill>
            <a:srgbClr val="E8F2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262E31"/>
        </a:fontRef>
        <a:srgbClr val="262E3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62E31"/>
        </a:fontRef>
        <a:srgbClr val="262E31"/>
      </a:tcTxStyle>
      <a:tcStyle>
        <a:tcBdr>
          <a:left>
            <a:ln w="12700" cap="flat">
              <a:noFill/>
              <a:miter lim="400000"/>
            </a:ln>
          </a:left>
          <a:right>
            <a:ln w="12700" cap="flat">
              <a:noFill/>
              <a:miter lim="400000"/>
            </a:ln>
          </a:right>
          <a:top>
            <a:ln w="50800" cap="flat">
              <a:solidFill>
                <a:srgbClr val="262E31"/>
              </a:solidFill>
              <a:prstDash val="solid"/>
              <a:round/>
            </a:ln>
          </a:top>
          <a:bottom>
            <a:ln w="25400" cap="flat">
              <a:solidFill>
                <a:srgbClr val="262E3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262E31"/>
              </a:solidFill>
              <a:prstDash val="solid"/>
              <a:round/>
            </a:ln>
          </a:top>
          <a:bottom>
            <a:ln w="25400" cap="flat">
              <a:solidFill>
                <a:srgbClr val="262E3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262E31"/>
        </a:fontRef>
        <a:srgbClr val="262E3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C"/>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62E3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62E3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62E31"/>
          </a:solidFill>
        </a:fill>
      </a:tcStyle>
    </a:firstRow>
  </a:tblStyle>
  <a:tblStyle styleId="{2708684C-4D16-4618-839F-0558EEFCDFE6}" styleName="">
    <a:tblBg/>
    <a:wholeTbl>
      <a:tcTxStyle b="off" i="off">
        <a:fontRef idx="minor">
          <a:srgbClr val="262E31"/>
        </a:fontRef>
        <a:srgbClr val="262E31"/>
      </a:tcTxStyle>
      <a:tcStyle>
        <a:tcBdr>
          <a:left>
            <a:ln w="12700" cap="flat">
              <a:solidFill>
                <a:srgbClr val="262E31"/>
              </a:solidFill>
              <a:prstDash val="solid"/>
              <a:round/>
            </a:ln>
          </a:left>
          <a:right>
            <a:ln w="12700" cap="flat">
              <a:solidFill>
                <a:srgbClr val="262E31"/>
              </a:solidFill>
              <a:prstDash val="solid"/>
              <a:round/>
            </a:ln>
          </a:right>
          <a:top>
            <a:ln w="12700" cap="flat">
              <a:solidFill>
                <a:srgbClr val="262E31"/>
              </a:solidFill>
              <a:prstDash val="solid"/>
              <a:round/>
            </a:ln>
          </a:top>
          <a:bottom>
            <a:ln w="12700" cap="flat">
              <a:solidFill>
                <a:srgbClr val="262E31"/>
              </a:solidFill>
              <a:prstDash val="solid"/>
              <a:round/>
            </a:ln>
          </a:bottom>
          <a:insideH>
            <a:ln w="12700" cap="flat">
              <a:solidFill>
                <a:srgbClr val="262E31"/>
              </a:solidFill>
              <a:prstDash val="solid"/>
              <a:round/>
            </a:ln>
          </a:insideH>
          <a:insideV>
            <a:ln w="12700" cap="flat">
              <a:solidFill>
                <a:srgbClr val="262E31"/>
              </a:solidFill>
              <a:prstDash val="solid"/>
              <a:round/>
            </a:ln>
          </a:insideV>
        </a:tcBdr>
        <a:fill>
          <a:solidFill>
            <a:srgbClr val="262E31">
              <a:alpha val="20000"/>
            </a:srgbClr>
          </a:solidFill>
        </a:fill>
      </a:tcStyle>
    </a:wholeTbl>
    <a:band2H>
      <a:tcTxStyle/>
      <a:tcStyle>
        <a:tcBdr/>
        <a:fill>
          <a:solidFill>
            <a:srgbClr val="FFFFFF"/>
          </a:solidFill>
        </a:fill>
      </a:tcStyle>
    </a:band2H>
    <a:firstCol>
      <a:tcTxStyle b="on" i="off">
        <a:fontRef idx="minor">
          <a:srgbClr val="262E31"/>
        </a:fontRef>
        <a:srgbClr val="262E31"/>
      </a:tcTxStyle>
      <a:tcStyle>
        <a:tcBdr>
          <a:left>
            <a:ln w="12700" cap="flat">
              <a:solidFill>
                <a:srgbClr val="262E31"/>
              </a:solidFill>
              <a:prstDash val="solid"/>
              <a:round/>
            </a:ln>
          </a:left>
          <a:right>
            <a:ln w="12700" cap="flat">
              <a:solidFill>
                <a:srgbClr val="262E31"/>
              </a:solidFill>
              <a:prstDash val="solid"/>
              <a:round/>
            </a:ln>
          </a:right>
          <a:top>
            <a:ln w="12700" cap="flat">
              <a:solidFill>
                <a:srgbClr val="262E31"/>
              </a:solidFill>
              <a:prstDash val="solid"/>
              <a:round/>
            </a:ln>
          </a:top>
          <a:bottom>
            <a:ln w="12700" cap="flat">
              <a:solidFill>
                <a:srgbClr val="262E31"/>
              </a:solidFill>
              <a:prstDash val="solid"/>
              <a:round/>
            </a:ln>
          </a:bottom>
          <a:insideH>
            <a:ln w="12700" cap="flat">
              <a:solidFill>
                <a:srgbClr val="262E31"/>
              </a:solidFill>
              <a:prstDash val="solid"/>
              <a:round/>
            </a:ln>
          </a:insideH>
          <a:insideV>
            <a:ln w="12700" cap="flat">
              <a:solidFill>
                <a:srgbClr val="262E31"/>
              </a:solidFill>
              <a:prstDash val="solid"/>
              <a:round/>
            </a:ln>
          </a:insideV>
        </a:tcBdr>
        <a:fill>
          <a:solidFill>
            <a:srgbClr val="262E31">
              <a:alpha val="20000"/>
            </a:srgbClr>
          </a:solidFill>
        </a:fill>
      </a:tcStyle>
    </a:firstCol>
    <a:lastRow>
      <a:tcTxStyle b="on" i="off">
        <a:fontRef idx="minor">
          <a:srgbClr val="262E31"/>
        </a:fontRef>
        <a:srgbClr val="262E31"/>
      </a:tcTxStyle>
      <a:tcStyle>
        <a:tcBdr>
          <a:left>
            <a:ln w="12700" cap="flat">
              <a:solidFill>
                <a:srgbClr val="262E31"/>
              </a:solidFill>
              <a:prstDash val="solid"/>
              <a:round/>
            </a:ln>
          </a:left>
          <a:right>
            <a:ln w="12700" cap="flat">
              <a:solidFill>
                <a:srgbClr val="262E31"/>
              </a:solidFill>
              <a:prstDash val="solid"/>
              <a:round/>
            </a:ln>
          </a:right>
          <a:top>
            <a:ln w="50800" cap="flat">
              <a:solidFill>
                <a:srgbClr val="262E31"/>
              </a:solidFill>
              <a:prstDash val="solid"/>
              <a:round/>
            </a:ln>
          </a:top>
          <a:bottom>
            <a:ln w="12700" cap="flat">
              <a:solidFill>
                <a:srgbClr val="262E31"/>
              </a:solidFill>
              <a:prstDash val="solid"/>
              <a:round/>
            </a:ln>
          </a:bottom>
          <a:insideH>
            <a:ln w="12700" cap="flat">
              <a:solidFill>
                <a:srgbClr val="262E31"/>
              </a:solidFill>
              <a:prstDash val="solid"/>
              <a:round/>
            </a:ln>
          </a:insideH>
          <a:insideV>
            <a:ln w="12700" cap="flat">
              <a:solidFill>
                <a:srgbClr val="262E31"/>
              </a:solidFill>
              <a:prstDash val="solid"/>
              <a:round/>
            </a:ln>
          </a:insideV>
        </a:tcBdr>
        <a:fill>
          <a:noFill/>
        </a:fill>
      </a:tcStyle>
    </a:lastRow>
    <a:firstRow>
      <a:tcTxStyle b="on" i="off">
        <a:fontRef idx="minor">
          <a:srgbClr val="262E31"/>
        </a:fontRef>
        <a:srgbClr val="262E31"/>
      </a:tcTxStyle>
      <a:tcStyle>
        <a:tcBdr>
          <a:left>
            <a:ln w="12700" cap="flat">
              <a:solidFill>
                <a:srgbClr val="262E31"/>
              </a:solidFill>
              <a:prstDash val="solid"/>
              <a:round/>
            </a:ln>
          </a:left>
          <a:right>
            <a:ln w="12700" cap="flat">
              <a:solidFill>
                <a:srgbClr val="262E31"/>
              </a:solidFill>
              <a:prstDash val="solid"/>
              <a:round/>
            </a:ln>
          </a:right>
          <a:top>
            <a:ln w="12700" cap="flat">
              <a:solidFill>
                <a:srgbClr val="262E31"/>
              </a:solidFill>
              <a:prstDash val="solid"/>
              <a:round/>
            </a:ln>
          </a:top>
          <a:bottom>
            <a:ln w="25400" cap="flat">
              <a:solidFill>
                <a:srgbClr val="262E31"/>
              </a:solidFill>
              <a:prstDash val="solid"/>
              <a:round/>
            </a:ln>
          </a:bottom>
          <a:insideH>
            <a:ln w="12700" cap="flat">
              <a:solidFill>
                <a:srgbClr val="262E31"/>
              </a:solidFill>
              <a:prstDash val="solid"/>
              <a:round/>
            </a:ln>
          </a:insideH>
          <a:insideV>
            <a:ln w="12700" cap="flat">
              <a:solidFill>
                <a:srgbClr val="262E3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mn-lt"/>
        <a:ea typeface="+mn-ea"/>
        <a:cs typeface="+mn-cs"/>
        <a:sym typeface="Arial"/>
      </a:defRPr>
    </a:lvl1pPr>
    <a:lvl2pPr indent="228600" defTabSz="825500" latinLnBrk="0">
      <a:defRPr sz="3000">
        <a:latin typeface="+mn-lt"/>
        <a:ea typeface="+mn-ea"/>
        <a:cs typeface="+mn-cs"/>
        <a:sym typeface="Arial"/>
      </a:defRPr>
    </a:lvl2pPr>
    <a:lvl3pPr indent="457200" defTabSz="825500" latinLnBrk="0">
      <a:defRPr sz="3000">
        <a:latin typeface="+mn-lt"/>
        <a:ea typeface="+mn-ea"/>
        <a:cs typeface="+mn-cs"/>
        <a:sym typeface="Arial"/>
      </a:defRPr>
    </a:lvl3pPr>
    <a:lvl4pPr indent="685800" defTabSz="825500" latinLnBrk="0">
      <a:defRPr sz="3000">
        <a:latin typeface="+mn-lt"/>
        <a:ea typeface="+mn-ea"/>
        <a:cs typeface="+mn-cs"/>
        <a:sym typeface="Arial"/>
      </a:defRPr>
    </a:lvl4pPr>
    <a:lvl5pPr indent="914400" defTabSz="825500" latinLnBrk="0">
      <a:defRPr sz="3000">
        <a:latin typeface="+mn-lt"/>
        <a:ea typeface="+mn-ea"/>
        <a:cs typeface="+mn-cs"/>
        <a:sym typeface="Arial"/>
      </a:defRPr>
    </a:lvl5pPr>
    <a:lvl6pPr indent="1143000" defTabSz="825500" latinLnBrk="0">
      <a:defRPr sz="3000">
        <a:latin typeface="+mn-lt"/>
        <a:ea typeface="+mn-ea"/>
        <a:cs typeface="+mn-cs"/>
        <a:sym typeface="Arial"/>
      </a:defRPr>
    </a:lvl6pPr>
    <a:lvl7pPr indent="1371600" defTabSz="825500" latinLnBrk="0">
      <a:defRPr sz="3000">
        <a:latin typeface="+mn-lt"/>
        <a:ea typeface="+mn-ea"/>
        <a:cs typeface="+mn-cs"/>
        <a:sym typeface="Arial"/>
      </a:defRPr>
    </a:lvl7pPr>
    <a:lvl8pPr indent="1600200" defTabSz="825500" latinLnBrk="0">
      <a:defRPr sz="3000">
        <a:latin typeface="+mn-lt"/>
        <a:ea typeface="+mn-ea"/>
        <a:cs typeface="+mn-cs"/>
        <a:sym typeface="Arial"/>
      </a:defRPr>
    </a:lvl8pPr>
    <a:lvl9pPr indent="1828800" defTabSz="825500" latinLnBrk="0">
      <a:defRPr sz="30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endParaRPr/>
          </a:p>
        </p:txBody>
      </p:sp>
      <p:sp>
        <p:nvSpPr>
          <p:cNvPr id="96" name="Shape 96"/>
          <p:cNvSpPr>
            <a:spLocks noGrp="1"/>
          </p:cNvSpPr>
          <p:nvPr>
            <p:ph type="body" sz="quarter" idx="1"/>
          </p:nvPr>
        </p:nvSpPr>
        <p:spPr>
          <a:prstGeom prst="rect">
            <a:avLst/>
          </a:prstGeom>
        </p:spPr>
        <p:txBody>
          <a:bodyPr/>
          <a:lstStyle/>
          <a:p>
            <a:r>
              <a:t>Recommend 1970-1980s (s… to be changed to small letters)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White Slide">
    <p:spTree>
      <p:nvGrpSpPr>
        <p:cNvPr id="1" name=""/>
        <p:cNvGrpSpPr/>
        <p:nvPr/>
      </p:nvGrpSpPr>
      <p:grpSpPr>
        <a:xfrm>
          <a:off x="0" y="0"/>
          <a:ext cx="0" cy="0"/>
          <a:chOff x="0" y="0"/>
          <a:chExt cx="0" cy="0"/>
        </a:xfrm>
      </p:grpSpPr>
      <p:sp>
        <p:nvSpPr>
          <p:cNvPr id="11" name="Shape 2"/>
          <p:cNvSpPr/>
          <p:nvPr/>
        </p:nvSpPr>
        <p:spPr>
          <a:xfrm>
            <a:off x="-39561" y="13652500"/>
            <a:ext cx="8107993" cy="0"/>
          </a:xfrm>
          <a:prstGeom prst="line">
            <a:avLst/>
          </a:prstGeom>
          <a:ln w="127000">
            <a:solidFill>
              <a:schemeClr val="accent3"/>
            </a:solidFill>
            <a:miter lim="400000"/>
          </a:ln>
        </p:spPr>
        <p:txBody>
          <a:bodyPr lIns="45718" tIns="45718" rIns="45718" bIns="45718"/>
          <a:lstStyle/>
          <a:p>
            <a:endParaRPr/>
          </a:p>
        </p:txBody>
      </p:sp>
      <p:sp>
        <p:nvSpPr>
          <p:cNvPr id="12" name="Shape 3"/>
          <p:cNvSpPr/>
          <p:nvPr/>
        </p:nvSpPr>
        <p:spPr>
          <a:xfrm>
            <a:off x="8036475" y="13652500"/>
            <a:ext cx="4636006" cy="0"/>
          </a:xfrm>
          <a:prstGeom prst="line">
            <a:avLst/>
          </a:prstGeom>
          <a:ln w="127000">
            <a:solidFill>
              <a:schemeClr val="accent6"/>
            </a:solidFill>
            <a:miter lim="400000"/>
          </a:ln>
        </p:spPr>
        <p:txBody>
          <a:bodyPr lIns="45718" tIns="45718" rIns="45718" bIns="45718"/>
          <a:lstStyle/>
          <a:p>
            <a:endParaRPr/>
          </a:p>
        </p:txBody>
      </p:sp>
      <p:sp>
        <p:nvSpPr>
          <p:cNvPr id="13" name="Shape 4"/>
          <p:cNvSpPr/>
          <p:nvPr/>
        </p:nvSpPr>
        <p:spPr>
          <a:xfrm>
            <a:off x="12669735" y="13652500"/>
            <a:ext cx="7453655" cy="0"/>
          </a:xfrm>
          <a:prstGeom prst="line">
            <a:avLst/>
          </a:prstGeom>
          <a:ln w="127000">
            <a:solidFill>
              <a:schemeClr val="accent5"/>
            </a:solidFill>
            <a:miter lim="400000"/>
          </a:ln>
        </p:spPr>
        <p:txBody>
          <a:bodyPr lIns="45718" tIns="45718" rIns="45718" bIns="45718"/>
          <a:lstStyle/>
          <a:p>
            <a:endParaRPr/>
          </a:p>
        </p:txBody>
      </p:sp>
      <p:sp>
        <p:nvSpPr>
          <p:cNvPr id="14" name="Shape 5"/>
          <p:cNvSpPr/>
          <p:nvPr/>
        </p:nvSpPr>
        <p:spPr>
          <a:xfrm>
            <a:off x="20102264" y="13652500"/>
            <a:ext cx="4305686" cy="0"/>
          </a:xfrm>
          <a:prstGeom prst="line">
            <a:avLst/>
          </a:prstGeom>
          <a:ln w="127000">
            <a:solidFill>
              <a:schemeClr val="accent4"/>
            </a:solidFill>
            <a:miter lim="400000"/>
          </a:ln>
        </p:spPr>
        <p:txBody>
          <a:bodyPr lIns="45718" tIns="45718" rIns="45718" bIns="45718"/>
          <a:lstStyle/>
          <a:p>
            <a:endParaRPr/>
          </a:p>
        </p:txBody>
      </p:sp>
      <p:sp>
        <p:nvSpPr>
          <p:cNvPr id="15" name="Shape 7"/>
          <p:cNvSpPr/>
          <p:nvPr/>
        </p:nvSpPr>
        <p:spPr>
          <a:xfrm>
            <a:off x="24142700" y="673100"/>
            <a:ext cx="266700" cy="622300"/>
          </a:xfrm>
          <a:prstGeom prst="rect">
            <a:avLst/>
          </a:prstGeom>
          <a:solidFill>
            <a:srgbClr val="262E31"/>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6" name="Foliennummer"/>
          <p:cNvSpPr txBox="1">
            <a:spLocks noGrp="1"/>
          </p:cNvSpPr>
          <p:nvPr>
            <p:ph type="sldNum" sz="quarter" idx="2"/>
          </p:nvPr>
        </p:nvSpPr>
        <p:spPr>
          <a:xfrm>
            <a:off x="23320121" y="647702"/>
            <a:ext cx="601219" cy="660401"/>
          </a:xfrm>
          <a:prstGeom prst="rect">
            <a:avLst/>
          </a:prstGeom>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lean Slide">
    <p:spTree>
      <p:nvGrpSpPr>
        <p:cNvPr id="1" name=""/>
        <p:cNvGrpSpPr/>
        <p:nvPr/>
      </p:nvGrpSpPr>
      <p:grpSpPr>
        <a:xfrm>
          <a:off x="0" y="0"/>
          <a:ext cx="0" cy="0"/>
          <a:chOff x="0" y="0"/>
          <a:chExt cx="0" cy="0"/>
        </a:xfrm>
      </p:grpSpPr>
      <p:sp>
        <p:nvSpPr>
          <p:cNvPr id="23" name="Foliennummer"/>
          <p:cNvSpPr txBox="1">
            <a:spLocks noGrp="1"/>
          </p:cNvSpPr>
          <p:nvPr>
            <p:ph type="sldNum" sz="quarter" idx="2"/>
          </p:nvPr>
        </p:nvSpPr>
        <p:spPr>
          <a:xfrm>
            <a:off x="23562690" y="355602"/>
            <a:ext cx="601219" cy="660401"/>
          </a:xfrm>
          <a:prstGeom prst="rect">
            <a:avLst/>
          </a:prstGeom>
        </p:spPr>
        <p:txBody>
          <a:bodyPr lIns="50800" tIns="50800" rIns="50800" bIns="50800" anchor="b"/>
          <a:lstStyle>
            <a:lvl1pPr algn="ctr" defTabSz="825500">
              <a:defRPr sz="3600">
                <a:solidFill>
                  <a:srgbClr val="FFFFFF"/>
                </a:solidFill>
                <a:latin typeface="Montserrat Bold"/>
                <a:ea typeface="Montserrat Bold"/>
                <a:cs typeface="Montserrat Bold"/>
                <a:sym typeface="Montserrat Bold"/>
              </a:defRPr>
            </a:lvl1p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0" name="Titeltext"/>
          <p:cNvSpPr txBox="1">
            <a:spLocks noGrp="1"/>
          </p:cNvSpPr>
          <p:nvPr>
            <p:ph type="title"/>
          </p:nvPr>
        </p:nvSpPr>
        <p:spPr>
          <a:prstGeom prst="rect">
            <a:avLst/>
          </a:prstGeom>
        </p:spPr>
        <p:txBody>
          <a:bodyPr/>
          <a:lstStyle/>
          <a:p>
            <a:r>
              <a:t>Titeltext</a:t>
            </a:r>
          </a:p>
        </p:txBody>
      </p:sp>
      <p:sp>
        <p:nvSpPr>
          <p:cNvPr id="31"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32"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1676400" y="730250"/>
            <a:ext cx="21031200"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nchor="ctr">
            <a:normAutofit/>
          </a:bodyPr>
          <a:lstStyle/>
          <a:p>
            <a:r>
              <a:t>Titeltext</a:t>
            </a:r>
          </a:p>
        </p:txBody>
      </p:sp>
      <p:sp>
        <p:nvSpPr>
          <p:cNvPr id="3" name="Textebene 1…"/>
          <p:cNvSpPr txBox="1">
            <a:spLocks noGrp="1"/>
          </p:cNvSpPr>
          <p:nvPr>
            <p:ph type="body" idx="1"/>
          </p:nvPr>
        </p:nvSpPr>
        <p:spPr>
          <a:xfrm>
            <a:off x="1676400" y="3651250"/>
            <a:ext cx="21031200" cy="8702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22192342" y="12808586"/>
            <a:ext cx="515259" cy="538477"/>
          </a:xfrm>
          <a:prstGeom prst="rect">
            <a:avLst/>
          </a:prstGeom>
          <a:ln w="12700">
            <a:miter lim="400000"/>
          </a:ln>
        </p:spPr>
        <p:txBody>
          <a:bodyPr wrap="none" lIns="91437" tIns="91437" rIns="91437" bIns="91437" anchor="ctr">
            <a:spAutoFit/>
          </a:bodyPr>
          <a:lstStyle>
            <a:lvl1pPr algn="r" defTabSz="1828800">
              <a:defRPr sz="2400">
                <a:solidFill>
                  <a:srgbClr val="888888"/>
                </a:solidFill>
                <a:latin typeface="Calibri"/>
                <a:ea typeface="Calibri"/>
                <a:cs typeface="Calibri"/>
                <a:sym typeface="Calibri"/>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2pPr>
      <a:lvl3pPr marL="1554477" marR="0" indent="-640077"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E-Commerce-Tech-Wallpaper11.jpg" descr="E-Commerce-Tech-Wallpaper11.jpg"/>
          <p:cNvPicPr>
            <a:picLocks noChangeAspect="1"/>
          </p:cNvPicPr>
          <p:nvPr/>
        </p:nvPicPr>
        <p:blipFill>
          <a:blip r:embed="rId2">
            <a:extLst/>
          </a:blip>
          <a:stretch>
            <a:fillRect/>
          </a:stretch>
        </p:blipFill>
        <p:spPr>
          <a:xfrm>
            <a:off x="-52079" y="3272618"/>
            <a:ext cx="24488158" cy="7170764"/>
          </a:xfrm>
          <a:prstGeom prst="rect">
            <a:avLst/>
          </a:prstGeom>
          <a:ln w="12700">
            <a:miter lim="400000"/>
          </a:ln>
        </p:spPr>
      </p:pic>
      <p:sp>
        <p:nvSpPr>
          <p:cNvPr id="42" name="Shape 33"/>
          <p:cNvSpPr txBox="1"/>
          <p:nvPr/>
        </p:nvSpPr>
        <p:spPr>
          <a:xfrm>
            <a:off x="4980749" y="5857873"/>
            <a:ext cx="14422502" cy="1397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1155700">
              <a:defRPr sz="9000">
                <a:latin typeface="Montserrat Light"/>
                <a:ea typeface="Montserrat Light"/>
                <a:cs typeface="Montserrat Light"/>
                <a:sym typeface="Montserrat Light"/>
              </a:defRPr>
            </a:pPr>
            <a:r>
              <a:t>eCommerce</a:t>
            </a:r>
            <a:r>
              <a:rPr>
                <a:latin typeface="Montserrat Bold"/>
                <a:ea typeface="Montserrat Bold"/>
                <a:cs typeface="Montserrat Bold"/>
                <a:sym typeface="Montserrat Bold"/>
              </a:rPr>
              <a:t> Innovations</a:t>
            </a:r>
          </a:p>
        </p:txBody>
      </p:sp>
      <p:sp>
        <p:nvSpPr>
          <p:cNvPr id="43" name="Shape 43"/>
          <p:cNvSpPr txBox="1"/>
          <p:nvPr/>
        </p:nvSpPr>
        <p:spPr>
          <a:xfrm>
            <a:off x="9488837" y="7237338"/>
            <a:ext cx="4276370" cy="5588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952500">
              <a:defRPr sz="3600">
                <a:uFill>
                  <a:solidFill>
                    <a:srgbClr val="323C40"/>
                  </a:solidFill>
                </a:uFill>
                <a:latin typeface="Montserrat Regular"/>
                <a:ea typeface="Montserrat Regular"/>
                <a:cs typeface="Montserrat Regular"/>
                <a:sym typeface="Montserrat Regular"/>
              </a:defRPr>
            </a:pPr>
            <a:r>
              <a:t>Presenter:</a:t>
            </a:r>
            <a:r>
              <a:rPr>
                <a:latin typeface="Montserrat Bold"/>
                <a:ea typeface="Montserrat Bold"/>
                <a:cs typeface="Montserrat Bold"/>
                <a:sym typeface="Montserrat Bold"/>
              </a:rPr>
              <a:t> Gabriel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68"/>
          <p:cNvSpPr txBox="1">
            <a:spLocks noGrp="1"/>
          </p:cNvSpPr>
          <p:nvPr>
            <p:ph type="sldNum" sz="quarter" idx="4294967295"/>
          </p:nvPr>
        </p:nvSpPr>
        <p:spPr>
          <a:xfrm>
            <a:off x="23317378" y="647699"/>
            <a:ext cx="603962"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10</a:t>
            </a:fld>
            <a:endParaRPr/>
          </a:p>
        </p:txBody>
      </p:sp>
      <p:sp>
        <p:nvSpPr>
          <p:cNvPr id="140" name="Shape 70"/>
          <p:cNvSpPr/>
          <p:nvPr/>
        </p:nvSpPr>
        <p:spPr>
          <a:xfrm>
            <a:off x="2773236" y="1522554"/>
            <a:ext cx="8108173" cy="11343291"/>
          </a:xfrm>
          <a:custGeom>
            <a:avLst/>
            <a:gdLst/>
            <a:ahLst/>
            <a:cxnLst>
              <a:cxn ang="0">
                <a:pos x="wd2" y="hd2"/>
              </a:cxn>
              <a:cxn ang="5400000">
                <a:pos x="wd2" y="hd2"/>
              </a:cxn>
              <a:cxn ang="10800000">
                <a:pos x="wd2" y="hd2"/>
              </a:cxn>
              <a:cxn ang="16200000">
                <a:pos x="wd2" y="hd2"/>
              </a:cxn>
            </a:cxnLst>
            <a:rect l="0" t="0" r="r" b="b"/>
            <a:pathLst>
              <a:path w="20107" h="20046" extrusionOk="0">
                <a:moveTo>
                  <a:pt x="0" y="4"/>
                </a:moveTo>
                <a:lnTo>
                  <a:pt x="0" y="18620"/>
                </a:lnTo>
                <a:cubicBezTo>
                  <a:pt x="6405" y="21600"/>
                  <a:pt x="14459" y="19765"/>
                  <a:pt x="18213" y="14472"/>
                </a:cubicBezTo>
                <a:cubicBezTo>
                  <a:pt x="21600" y="9694"/>
                  <a:pt x="20344" y="3547"/>
                  <a:pt x="15256" y="0"/>
                </a:cubicBezTo>
                <a:lnTo>
                  <a:pt x="0" y="4"/>
                </a:lnTo>
                <a:close/>
              </a:path>
            </a:pathLst>
          </a:custGeom>
          <a:blipFill>
            <a:blip r:embed="rId2"/>
            <a:stretch>
              <a:fillRect/>
            </a:stretch>
          </a:blipFill>
          <a:ln w="12700">
            <a:miter lim="400000"/>
          </a:ln>
        </p:spPr>
        <p:txBody>
          <a:bodyPr lIns="50800" tIns="50800" rIns="50800" bIns="50800" anchor="ctr"/>
          <a:lstStyle/>
          <a:p>
            <a:pPr>
              <a:defRPr>
                <a:solidFill>
                  <a:srgbClr val="000000"/>
                </a:solidFill>
              </a:defRPr>
            </a:pPr>
            <a:endParaRPr/>
          </a:p>
        </p:txBody>
      </p:sp>
      <p:sp>
        <p:nvSpPr>
          <p:cNvPr id="141" name="Shape 71"/>
          <p:cNvSpPr txBox="1"/>
          <p:nvPr/>
        </p:nvSpPr>
        <p:spPr>
          <a:xfrm>
            <a:off x="11552863" y="3595368"/>
            <a:ext cx="10795001" cy="2905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1155700">
              <a:lnSpc>
                <a:spcPct val="80000"/>
              </a:lnSpc>
              <a:defRPr sz="7200">
                <a:latin typeface="Montserrat Light"/>
                <a:ea typeface="Montserrat Light"/>
                <a:cs typeface="Montserrat Light"/>
                <a:sym typeface="Montserrat Light"/>
              </a:defRPr>
            </a:pPr>
            <a:r>
              <a:t>A portable device experience </a:t>
            </a:r>
            <a:r>
              <a:rPr>
                <a:latin typeface="Montserrat Bold"/>
                <a:ea typeface="Montserrat Bold"/>
                <a:cs typeface="Montserrat Bold"/>
                <a:sym typeface="Montserrat Bold"/>
              </a:rPr>
              <a:t>mCommerce</a:t>
            </a:r>
          </a:p>
        </p:txBody>
      </p:sp>
      <p:sp>
        <p:nvSpPr>
          <p:cNvPr id="142" name="Shape 72"/>
          <p:cNvSpPr txBox="1"/>
          <p:nvPr/>
        </p:nvSpPr>
        <p:spPr>
          <a:xfrm>
            <a:off x="12122150" y="6851649"/>
            <a:ext cx="10795000" cy="2913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r" defTabSz="952500">
              <a:lnSpc>
                <a:spcPct val="130000"/>
              </a:lnSpc>
              <a:defRPr sz="3000">
                <a:uFill>
                  <a:solidFill>
                    <a:srgbClr val="323C40"/>
                  </a:solidFill>
                </a:uFill>
                <a:latin typeface="Montserrat Regular"/>
                <a:ea typeface="Montserrat Regular"/>
                <a:cs typeface="Montserrat Regular"/>
                <a:sym typeface="Montserrat Regular"/>
              </a:defRPr>
            </a:pPr>
            <a:r>
              <a:t>Mobility</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Reachability</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Ease of transaction</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Security - biometrics, face recognition, fingerprints</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Location tracking</a:t>
            </a:r>
          </a:p>
        </p:txBody>
      </p:sp>
      <p:sp>
        <p:nvSpPr>
          <p:cNvPr id="143" name="Shape 73"/>
          <p:cNvSpPr/>
          <p:nvPr/>
        </p:nvSpPr>
        <p:spPr>
          <a:xfrm rot="10800000">
            <a:off x="22491700" y="4394200"/>
            <a:ext cx="317500" cy="1460500"/>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Bild" descr="Bild"/>
          <p:cNvPicPr>
            <a:picLocks noChangeAspect="1"/>
          </p:cNvPicPr>
          <p:nvPr/>
        </p:nvPicPr>
        <p:blipFill>
          <a:blip r:embed="rId2">
            <a:extLst/>
          </a:blip>
          <a:stretch>
            <a:fillRect/>
          </a:stretch>
        </p:blipFill>
        <p:spPr>
          <a:xfrm>
            <a:off x="4497551" y="1375704"/>
            <a:ext cx="15388898" cy="10964591"/>
          </a:xfrm>
          <a:prstGeom prst="rect">
            <a:avLst/>
          </a:prstGeom>
          <a:ln w="12700">
            <a:miter lim="400000"/>
          </a:ln>
        </p:spPr>
      </p:pic>
      <p:pic>
        <p:nvPicPr>
          <p:cNvPr id="146" name="image11.png" descr="image11.png"/>
          <p:cNvPicPr>
            <a:picLocks noChangeAspect="1"/>
          </p:cNvPicPr>
          <p:nvPr/>
        </p:nvPicPr>
        <p:blipFill>
          <a:blip r:embed="rId3">
            <a:extLst/>
          </a:blip>
          <a:srcRect l="1398" t="3568" r="1398" b="9547"/>
          <a:stretch>
            <a:fillRect/>
          </a:stretch>
        </p:blipFill>
        <p:spPr>
          <a:xfrm>
            <a:off x="2632868" y="3360538"/>
            <a:ext cx="19118452" cy="69949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56"/>
          <p:cNvSpPr txBox="1"/>
          <p:nvPr/>
        </p:nvSpPr>
        <p:spPr>
          <a:xfrm>
            <a:off x="4772723" y="6159498"/>
            <a:ext cx="14838554"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1155700">
              <a:defRPr sz="9000">
                <a:latin typeface="Montserrat Light"/>
                <a:ea typeface="Montserrat Light"/>
                <a:cs typeface="Montserrat Light"/>
                <a:sym typeface="Montserrat Light"/>
              </a:defRPr>
            </a:pPr>
            <a:r>
              <a:t>The future of</a:t>
            </a:r>
            <a:r>
              <a:rPr>
                <a:latin typeface="Montserrat Regular"/>
                <a:ea typeface="Montserrat Regular"/>
                <a:cs typeface="Montserrat Regular"/>
                <a:sym typeface="Montserrat Regular"/>
              </a:rPr>
              <a:t> </a:t>
            </a:r>
            <a:r>
              <a:rPr>
                <a:latin typeface="Montserrat Bold"/>
                <a:ea typeface="Montserrat Bold"/>
                <a:cs typeface="Montserrat Bold"/>
                <a:sym typeface="Montserrat Bold"/>
              </a:rPr>
              <a:t>eCommerce</a:t>
            </a:r>
          </a:p>
        </p:txBody>
      </p:sp>
      <p:sp>
        <p:nvSpPr>
          <p:cNvPr id="149" name="Shape 66"/>
          <p:cNvSpPr txBox="1">
            <a:spLocks noGrp="1"/>
          </p:cNvSpPr>
          <p:nvPr>
            <p:ph type="sldNum" sz="quarter" idx="4294967295"/>
          </p:nvPr>
        </p:nvSpPr>
        <p:spPr>
          <a:xfrm>
            <a:off x="23358071" y="647699"/>
            <a:ext cx="563271"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68"/>
          <p:cNvSpPr txBox="1">
            <a:spLocks noGrp="1"/>
          </p:cNvSpPr>
          <p:nvPr>
            <p:ph type="sldNum" sz="quarter" idx="4294967295"/>
          </p:nvPr>
        </p:nvSpPr>
        <p:spPr>
          <a:xfrm>
            <a:off x="23357155" y="647699"/>
            <a:ext cx="564186"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13</a:t>
            </a:fld>
            <a:endParaRPr/>
          </a:p>
        </p:txBody>
      </p:sp>
      <p:sp>
        <p:nvSpPr>
          <p:cNvPr id="152" name="Shape 70"/>
          <p:cNvSpPr/>
          <p:nvPr/>
        </p:nvSpPr>
        <p:spPr>
          <a:xfrm>
            <a:off x="-1204960" y="-436471"/>
            <a:ext cx="12336705" cy="14589432"/>
          </a:xfrm>
          <a:custGeom>
            <a:avLst/>
            <a:gdLst/>
            <a:ahLst/>
            <a:cxnLst>
              <a:cxn ang="0">
                <a:pos x="wd2" y="hd2"/>
              </a:cxn>
              <a:cxn ang="5400000">
                <a:pos x="wd2" y="hd2"/>
              </a:cxn>
              <a:cxn ang="10800000">
                <a:pos x="wd2" y="hd2"/>
              </a:cxn>
              <a:cxn ang="16200000">
                <a:pos x="wd2" y="hd2"/>
              </a:cxn>
            </a:cxnLst>
            <a:rect l="0" t="0" r="r" b="b"/>
            <a:pathLst>
              <a:path w="20107" h="20046" extrusionOk="0">
                <a:moveTo>
                  <a:pt x="0" y="4"/>
                </a:moveTo>
                <a:lnTo>
                  <a:pt x="0" y="18620"/>
                </a:lnTo>
                <a:cubicBezTo>
                  <a:pt x="6405" y="21600"/>
                  <a:pt x="14459" y="19765"/>
                  <a:pt x="18213" y="14472"/>
                </a:cubicBezTo>
                <a:cubicBezTo>
                  <a:pt x="21600" y="9694"/>
                  <a:pt x="20344" y="3547"/>
                  <a:pt x="15256" y="0"/>
                </a:cubicBezTo>
                <a:lnTo>
                  <a:pt x="0" y="4"/>
                </a:lnTo>
                <a:close/>
              </a:path>
            </a:pathLst>
          </a:custGeom>
          <a:blipFill>
            <a:blip r:embed="rId2"/>
            <a:stretch>
              <a:fillRect/>
            </a:stretch>
          </a:blipFill>
          <a:ln w="12700">
            <a:miter lim="400000"/>
          </a:ln>
        </p:spPr>
        <p:txBody>
          <a:bodyPr lIns="50800" tIns="50800" rIns="50800" bIns="50800" anchor="ctr"/>
          <a:lstStyle/>
          <a:p>
            <a:pPr>
              <a:defRPr>
                <a:solidFill>
                  <a:srgbClr val="000000"/>
                </a:solidFill>
              </a:defRPr>
            </a:pPr>
            <a:endParaRPr/>
          </a:p>
        </p:txBody>
      </p:sp>
      <p:sp>
        <p:nvSpPr>
          <p:cNvPr id="153" name="Shape 71"/>
          <p:cNvSpPr txBox="1"/>
          <p:nvPr/>
        </p:nvSpPr>
        <p:spPr>
          <a:xfrm>
            <a:off x="13663761" y="4042409"/>
            <a:ext cx="8407404"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1155700">
              <a:lnSpc>
                <a:spcPct val="80000"/>
              </a:lnSpc>
              <a:defRPr sz="7200">
                <a:latin typeface="Montserrat Light"/>
                <a:ea typeface="Montserrat Light"/>
                <a:cs typeface="Montserrat Light"/>
                <a:sym typeface="Montserrat Light"/>
              </a:defRPr>
            </a:pPr>
            <a:r>
              <a:t>eCommerce &amp; </a:t>
            </a:r>
            <a:r>
              <a:rPr>
                <a:latin typeface="Montserrat Bold"/>
                <a:ea typeface="Montserrat Bold"/>
                <a:cs typeface="Montserrat Bold"/>
                <a:sym typeface="Montserrat Bold"/>
              </a:rPr>
              <a:t>Delivery drones </a:t>
            </a:r>
          </a:p>
        </p:txBody>
      </p:sp>
      <p:sp>
        <p:nvSpPr>
          <p:cNvPr id="154" name="Shape 72"/>
          <p:cNvSpPr txBox="1"/>
          <p:nvPr/>
        </p:nvSpPr>
        <p:spPr>
          <a:xfrm>
            <a:off x="12122150" y="6851649"/>
            <a:ext cx="10795000" cy="2913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r" defTabSz="952500">
              <a:lnSpc>
                <a:spcPct val="130000"/>
              </a:lnSpc>
              <a:defRPr sz="3000">
                <a:uFill>
                  <a:solidFill>
                    <a:srgbClr val="323C40"/>
                  </a:solidFill>
                </a:uFill>
                <a:latin typeface="Montserrat Regular"/>
                <a:ea typeface="Montserrat Regular"/>
                <a:cs typeface="Montserrat Regular"/>
                <a:sym typeface="Montserrat Regular"/>
              </a:defRPr>
            </a:pPr>
            <a:r>
              <a:t>Higher degree of efficiency</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Significantly lower cost</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Less logistical hassle and traffic</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Less pollution</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JD launched a test-run in Shanghai in 2018</a:t>
            </a:r>
          </a:p>
        </p:txBody>
      </p:sp>
      <p:sp>
        <p:nvSpPr>
          <p:cNvPr id="155" name="Shape 73"/>
          <p:cNvSpPr/>
          <p:nvPr/>
        </p:nvSpPr>
        <p:spPr>
          <a:xfrm rot="10800000">
            <a:off x="22491700" y="4394200"/>
            <a:ext cx="317500" cy="1460500"/>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77"/>
          <p:cNvSpPr txBox="1"/>
          <p:nvPr/>
        </p:nvSpPr>
        <p:spPr>
          <a:xfrm>
            <a:off x="1453609" y="3993315"/>
            <a:ext cx="8407404"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1155700">
              <a:lnSpc>
                <a:spcPct val="80000"/>
              </a:lnSpc>
              <a:defRPr sz="7200">
                <a:latin typeface="Montserrat Light"/>
                <a:ea typeface="Montserrat Light"/>
                <a:cs typeface="Montserrat Light"/>
                <a:sym typeface="Montserrat Light"/>
              </a:defRPr>
            </a:pPr>
            <a:r>
              <a:t>eCommerce &amp;</a:t>
            </a:r>
            <a:br/>
            <a:r>
              <a:rPr>
                <a:latin typeface="Montserrat Bold"/>
                <a:ea typeface="Montserrat Bold"/>
                <a:cs typeface="Montserrat Bold"/>
                <a:sym typeface="Montserrat Bold"/>
              </a:rPr>
              <a:t>AI &amp; Blockchain </a:t>
            </a:r>
          </a:p>
        </p:txBody>
      </p:sp>
      <p:sp>
        <p:nvSpPr>
          <p:cNvPr id="158" name="Shape 79"/>
          <p:cNvSpPr/>
          <p:nvPr/>
        </p:nvSpPr>
        <p:spPr>
          <a:xfrm rot="10800000">
            <a:off x="807348" y="4332404"/>
            <a:ext cx="317504" cy="1460503"/>
          </a:xfrm>
          <a:prstGeom prst="rect">
            <a:avLst/>
          </a:prstGeom>
          <a:solidFill>
            <a:schemeClr val="accent5"/>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59" name="Oval 64"/>
          <p:cNvSpPr/>
          <p:nvPr/>
        </p:nvSpPr>
        <p:spPr>
          <a:xfrm>
            <a:off x="13720638" y="5357145"/>
            <a:ext cx="3229225" cy="2849309"/>
          </a:xfrm>
          <a:prstGeom prst="ellipse">
            <a:avLst/>
          </a:prstGeom>
          <a:blipFill>
            <a:blip r:embed="rId2"/>
            <a:stretch>
              <a:fillRect/>
            </a:stretch>
          </a:blipFill>
          <a:ln w="12700">
            <a:miter lim="400000"/>
          </a:ln>
        </p:spPr>
        <p:txBody>
          <a:bodyPr lIns="50800" tIns="50800" rIns="50800" bIns="50800"/>
          <a:lstStyle/>
          <a:p>
            <a:pPr algn="l" defTabSz="1828800">
              <a:defRPr sz="3600">
                <a:solidFill>
                  <a:srgbClr val="000000"/>
                </a:solidFill>
                <a:latin typeface="Calibri"/>
                <a:ea typeface="Calibri"/>
                <a:cs typeface="Calibri"/>
                <a:sym typeface="Calibri"/>
              </a:defRPr>
            </a:pPr>
            <a:endParaRPr/>
          </a:p>
        </p:txBody>
      </p:sp>
      <p:grpSp>
        <p:nvGrpSpPr>
          <p:cNvPr id="162" name="Group 4"/>
          <p:cNvGrpSpPr/>
          <p:nvPr/>
        </p:nvGrpSpPr>
        <p:grpSpPr>
          <a:xfrm>
            <a:off x="14894000" y="4190858"/>
            <a:ext cx="882498" cy="673665"/>
            <a:chOff x="-1" y="0"/>
            <a:chExt cx="882496" cy="673664"/>
          </a:xfrm>
        </p:grpSpPr>
        <p:sp>
          <p:nvSpPr>
            <p:cNvPr id="160" name="Right Arrow 62"/>
            <p:cNvSpPr/>
            <p:nvPr/>
          </p:nvSpPr>
          <p:spPr>
            <a:xfrm rot="16200000">
              <a:off x="104415" y="-104418"/>
              <a:ext cx="673663" cy="882497"/>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61" name="Right Arrow 6"/>
            <p:cNvSpPr/>
            <p:nvPr/>
          </p:nvSpPr>
          <p:spPr>
            <a:xfrm rot="16200000">
              <a:off x="205465" y="173134"/>
              <a:ext cx="471564" cy="529497"/>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165" name="Group 5"/>
          <p:cNvGrpSpPr/>
          <p:nvPr/>
        </p:nvGrpSpPr>
        <p:grpSpPr>
          <a:xfrm>
            <a:off x="13987267" y="1173831"/>
            <a:ext cx="2695967" cy="2473098"/>
            <a:chOff x="-1" y="0"/>
            <a:chExt cx="2695966" cy="2473097"/>
          </a:xfrm>
        </p:grpSpPr>
        <p:sp>
          <p:nvSpPr>
            <p:cNvPr id="163" name="Oval 60"/>
            <p:cNvSpPr/>
            <p:nvPr/>
          </p:nvSpPr>
          <p:spPr>
            <a:xfrm>
              <a:off x="-2" y="-1"/>
              <a:ext cx="2695967" cy="2473098"/>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64" name="Oval 8"/>
            <p:cNvSpPr txBox="1"/>
            <p:nvPr/>
          </p:nvSpPr>
          <p:spPr>
            <a:xfrm>
              <a:off x="394814" y="997786"/>
              <a:ext cx="1906333" cy="4775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Chatbots</a:t>
              </a:r>
            </a:p>
          </p:txBody>
        </p:sp>
      </p:grpSp>
      <p:grpSp>
        <p:nvGrpSpPr>
          <p:cNvPr id="168" name="Group 6"/>
          <p:cNvGrpSpPr/>
          <p:nvPr/>
        </p:nvGrpSpPr>
        <p:grpSpPr>
          <a:xfrm>
            <a:off x="16123447" y="4430925"/>
            <a:ext cx="1088353" cy="1034035"/>
            <a:chOff x="-1" y="0"/>
            <a:chExt cx="1088352" cy="1034033"/>
          </a:xfrm>
        </p:grpSpPr>
        <p:sp>
          <p:nvSpPr>
            <p:cNvPr id="166" name="Right Arrow 58"/>
            <p:cNvSpPr/>
            <p:nvPr/>
          </p:nvSpPr>
          <p:spPr>
            <a:xfrm rot="18360000">
              <a:off x="225691" y="75768"/>
              <a:ext cx="636968" cy="882496"/>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67" name="Right Arrow 10"/>
            <p:cNvSpPr/>
            <p:nvPr/>
          </p:nvSpPr>
          <p:spPr>
            <a:xfrm rot="18360000">
              <a:off x="265076" y="329564"/>
              <a:ext cx="445877" cy="529498"/>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171" name="Group 7"/>
          <p:cNvGrpSpPr/>
          <p:nvPr/>
        </p:nvGrpSpPr>
        <p:grpSpPr>
          <a:xfrm>
            <a:off x="16556721" y="2008698"/>
            <a:ext cx="2695967" cy="2473099"/>
            <a:chOff x="-1" y="-1"/>
            <a:chExt cx="2695966" cy="2473098"/>
          </a:xfrm>
        </p:grpSpPr>
        <p:sp>
          <p:nvSpPr>
            <p:cNvPr id="169" name="Oval 56"/>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70" name="Oval 12"/>
            <p:cNvSpPr txBox="1"/>
            <p:nvPr/>
          </p:nvSpPr>
          <p:spPr>
            <a:xfrm>
              <a:off x="394814" y="449146"/>
              <a:ext cx="1906333" cy="1574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Visual search &amp; image recognition</a:t>
              </a:r>
            </a:p>
          </p:txBody>
        </p:sp>
      </p:grpSp>
      <p:grpSp>
        <p:nvGrpSpPr>
          <p:cNvPr id="174" name="Group 8"/>
          <p:cNvGrpSpPr/>
          <p:nvPr/>
        </p:nvGrpSpPr>
        <p:grpSpPr>
          <a:xfrm>
            <a:off x="17109155" y="5565908"/>
            <a:ext cx="813021" cy="1014861"/>
            <a:chOff x="0" y="-1"/>
            <a:chExt cx="813019" cy="1014859"/>
          </a:xfrm>
        </p:grpSpPr>
        <p:sp>
          <p:nvSpPr>
            <p:cNvPr id="172" name="Right Arrow 54"/>
            <p:cNvSpPr/>
            <p:nvPr/>
          </p:nvSpPr>
          <p:spPr>
            <a:xfrm rot="20520000">
              <a:off x="122449" y="66182"/>
              <a:ext cx="568121" cy="882493"/>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73" name="Right Arrow 14"/>
            <p:cNvSpPr/>
            <p:nvPr/>
          </p:nvSpPr>
          <p:spPr>
            <a:xfrm rot="20520000">
              <a:off x="126619" y="269014"/>
              <a:ext cx="397685" cy="529497"/>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177" name="Group 9"/>
          <p:cNvGrpSpPr/>
          <p:nvPr/>
        </p:nvGrpSpPr>
        <p:grpSpPr>
          <a:xfrm>
            <a:off x="18144734" y="4194406"/>
            <a:ext cx="2695967" cy="2473100"/>
            <a:chOff x="-1" y="-1"/>
            <a:chExt cx="2695966" cy="2473098"/>
          </a:xfrm>
        </p:grpSpPr>
        <p:sp>
          <p:nvSpPr>
            <p:cNvPr id="175" name="Oval 52"/>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76" name="Oval 16"/>
            <p:cNvSpPr txBox="1"/>
            <p:nvPr/>
          </p:nvSpPr>
          <p:spPr>
            <a:xfrm>
              <a:off x="394814" y="632026"/>
              <a:ext cx="1906333" cy="1209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Handling Customer Data</a:t>
              </a:r>
            </a:p>
          </p:txBody>
        </p:sp>
      </p:grpSp>
      <p:grpSp>
        <p:nvGrpSpPr>
          <p:cNvPr id="180" name="Group 10"/>
          <p:cNvGrpSpPr/>
          <p:nvPr/>
        </p:nvGrpSpPr>
        <p:grpSpPr>
          <a:xfrm>
            <a:off x="17109155" y="6982829"/>
            <a:ext cx="813021" cy="1014861"/>
            <a:chOff x="0" y="-1"/>
            <a:chExt cx="813020" cy="1014860"/>
          </a:xfrm>
        </p:grpSpPr>
        <p:sp>
          <p:nvSpPr>
            <p:cNvPr id="178" name="Right Arrow 50"/>
            <p:cNvSpPr/>
            <p:nvPr/>
          </p:nvSpPr>
          <p:spPr>
            <a:xfrm rot="1080000">
              <a:off x="122449" y="66182"/>
              <a:ext cx="568121" cy="882494"/>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79" name="Right Arrow 18"/>
            <p:cNvSpPr/>
            <p:nvPr/>
          </p:nvSpPr>
          <p:spPr>
            <a:xfrm rot="1080000">
              <a:off x="126619" y="216346"/>
              <a:ext cx="397685" cy="529498"/>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183" name="Group 11"/>
          <p:cNvGrpSpPr/>
          <p:nvPr/>
        </p:nvGrpSpPr>
        <p:grpSpPr>
          <a:xfrm>
            <a:off x="18144734" y="6896094"/>
            <a:ext cx="2695967" cy="2473099"/>
            <a:chOff x="-1" y="-1"/>
            <a:chExt cx="2695966" cy="2473098"/>
          </a:xfrm>
        </p:grpSpPr>
        <p:sp>
          <p:nvSpPr>
            <p:cNvPr id="181" name="Oval 48"/>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82" name="Oval 20"/>
            <p:cNvSpPr txBox="1"/>
            <p:nvPr/>
          </p:nvSpPr>
          <p:spPr>
            <a:xfrm>
              <a:off x="394814" y="632026"/>
              <a:ext cx="1906333" cy="1209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Recommendation Systems</a:t>
              </a:r>
            </a:p>
          </p:txBody>
        </p:sp>
      </p:grpSp>
      <p:grpSp>
        <p:nvGrpSpPr>
          <p:cNvPr id="186" name="Group 12"/>
          <p:cNvGrpSpPr/>
          <p:nvPr/>
        </p:nvGrpSpPr>
        <p:grpSpPr>
          <a:xfrm>
            <a:off x="16123447" y="8098639"/>
            <a:ext cx="1088353" cy="1034034"/>
            <a:chOff x="0" y="0"/>
            <a:chExt cx="1088351" cy="1034032"/>
          </a:xfrm>
        </p:grpSpPr>
        <p:sp>
          <p:nvSpPr>
            <p:cNvPr id="184" name="Right Arrow 46"/>
            <p:cNvSpPr/>
            <p:nvPr/>
          </p:nvSpPr>
          <p:spPr>
            <a:xfrm rot="3240000">
              <a:off x="225692" y="75769"/>
              <a:ext cx="636966" cy="882494"/>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85" name="Right Arrow 22"/>
            <p:cNvSpPr/>
            <p:nvPr/>
          </p:nvSpPr>
          <p:spPr>
            <a:xfrm rot="3240000">
              <a:off x="265076" y="174971"/>
              <a:ext cx="445877" cy="529498"/>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189" name="Group 13"/>
          <p:cNvGrpSpPr/>
          <p:nvPr/>
        </p:nvGrpSpPr>
        <p:grpSpPr>
          <a:xfrm>
            <a:off x="16556721" y="9081804"/>
            <a:ext cx="2695967" cy="2473099"/>
            <a:chOff x="-1" y="-1"/>
            <a:chExt cx="2695966" cy="2473098"/>
          </a:xfrm>
        </p:grpSpPr>
        <p:sp>
          <p:nvSpPr>
            <p:cNvPr id="187" name="Oval 44"/>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88" name="Oval 24"/>
            <p:cNvSpPr txBox="1"/>
            <p:nvPr/>
          </p:nvSpPr>
          <p:spPr>
            <a:xfrm>
              <a:off x="394814" y="632026"/>
              <a:ext cx="1906333" cy="1209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Inventory management</a:t>
              </a:r>
            </a:p>
          </p:txBody>
        </p:sp>
      </p:grpSp>
      <p:grpSp>
        <p:nvGrpSpPr>
          <p:cNvPr id="192" name="Group 14"/>
          <p:cNvGrpSpPr/>
          <p:nvPr/>
        </p:nvGrpSpPr>
        <p:grpSpPr>
          <a:xfrm>
            <a:off x="14894000" y="8699076"/>
            <a:ext cx="882498" cy="673663"/>
            <a:chOff x="-1" y="-1"/>
            <a:chExt cx="882496" cy="673662"/>
          </a:xfrm>
        </p:grpSpPr>
        <p:sp>
          <p:nvSpPr>
            <p:cNvPr id="190" name="Right Arrow 42"/>
            <p:cNvSpPr/>
            <p:nvPr/>
          </p:nvSpPr>
          <p:spPr>
            <a:xfrm rot="5400000">
              <a:off x="104415" y="-104419"/>
              <a:ext cx="673663" cy="882498"/>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91" name="Right Arrow 26"/>
            <p:cNvSpPr/>
            <p:nvPr/>
          </p:nvSpPr>
          <p:spPr>
            <a:xfrm rot="5400000">
              <a:off x="205465" y="-28968"/>
              <a:ext cx="471564" cy="529496"/>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195" name="Group 15"/>
          <p:cNvGrpSpPr/>
          <p:nvPr/>
        </p:nvGrpSpPr>
        <p:grpSpPr>
          <a:xfrm>
            <a:off x="13987267" y="9916671"/>
            <a:ext cx="2695967" cy="2473099"/>
            <a:chOff x="-1" y="0"/>
            <a:chExt cx="2695966" cy="2473097"/>
          </a:xfrm>
        </p:grpSpPr>
        <p:sp>
          <p:nvSpPr>
            <p:cNvPr id="193" name="Oval 40"/>
            <p:cNvSpPr/>
            <p:nvPr/>
          </p:nvSpPr>
          <p:spPr>
            <a:xfrm>
              <a:off x="-2" y="-1"/>
              <a:ext cx="2695967" cy="2473098"/>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94" name="Oval 28"/>
            <p:cNvSpPr txBox="1"/>
            <p:nvPr/>
          </p:nvSpPr>
          <p:spPr>
            <a:xfrm>
              <a:off x="394814" y="814906"/>
              <a:ext cx="1906333" cy="8432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Cybersecurity</a:t>
              </a:r>
            </a:p>
          </p:txBody>
        </p:sp>
      </p:grpSp>
      <p:grpSp>
        <p:nvGrpSpPr>
          <p:cNvPr id="198" name="Group 16"/>
          <p:cNvGrpSpPr/>
          <p:nvPr/>
        </p:nvGrpSpPr>
        <p:grpSpPr>
          <a:xfrm>
            <a:off x="13458696" y="8098638"/>
            <a:ext cx="1088353" cy="1034035"/>
            <a:chOff x="-1" y="-1"/>
            <a:chExt cx="1088352" cy="1034034"/>
          </a:xfrm>
        </p:grpSpPr>
        <p:sp>
          <p:nvSpPr>
            <p:cNvPr id="196" name="Right Arrow 38"/>
            <p:cNvSpPr/>
            <p:nvPr/>
          </p:nvSpPr>
          <p:spPr>
            <a:xfrm rot="7560000">
              <a:off x="225690" y="75768"/>
              <a:ext cx="636969" cy="882495"/>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197" name="Right Arrow 30"/>
            <p:cNvSpPr/>
            <p:nvPr/>
          </p:nvSpPr>
          <p:spPr>
            <a:xfrm rot="18360000">
              <a:off x="377396" y="174972"/>
              <a:ext cx="445877" cy="529497"/>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201" name="Group 17"/>
          <p:cNvGrpSpPr/>
          <p:nvPr/>
        </p:nvGrpSpPr>
        <p:grpSpPr>
          <a:xfrm>
            <a:off x="11417811" y="9081804"/>
            <a:ext cx="2695967" cy="2473099"/>
            <a:chOff x="-1" y="-1"/>
            <a:chExt cx="2695966" cy="2473098"/>
          </a:xfrm>
        </p:grpSpPr>
        <p:sp>
          <p:nvSpPr>
            <p:cNvPr id="199" name="Oval 36"/>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00" name="Oval 32"/>
            <p:cNvSpPr txBox="1"/>
            <p:nvPr/>
          </p:nvSpPr>
          <p:spPr>
            <a:xfrm>
              <a:off x="394814" y="632026"/>
              <a:ext cx="1906333" cy="1209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Better Decision Making</a:t>
              </a:r>
            </a:p>
          </p:txBody>
        </p:sp>
      </p:grpSp>
      <p:grpSp>
        <p:nvGrpSpPr>
          <p:cNvPr id="204" name="Group 18"/>
          <p:cNvGrpSpPr/>
          <p:nvPr/>
        </p:nvGrpSpPr>
        <p:grpSpPr>
          <a:xfrm>
            <a:off x="12748322" y="6982829"/>
            <a:ext cx="813021" cy="1014861"/>
            <a:chOff x="0" y="-1"/>
            <a:chExt cx="813020" cy="1014860"/>
          </a:xfrm>
        </p:grpSpPr>
        <p:sp>
          <p:nvSpPr>
            <p:cNvPr id="202" name="Right Arrow 34"/>
            <p:cNvSpPr/>
            <p:nvPr/>
          </p:nvSpPr>
          <p:spPr>
            <a:xfrm rot="9720000">
              <a:off x="122449" y="66182"/>
              <a:ext cx="568121" cy="882494"/>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03" name="Right Arrow 34"/>
            <p:cNvSpPr/>
            <p:nvPr/>
          </p:nvSpPr>
          <p:spPr>
            <a:xfrm rot="20520000">
              <a:off x="288713" y="216346"/>
              <a:ext cx="397685" cy="529498"/>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207" name="Group 19"/>
          <p:cNvGrpSpPr/>
          <p:nvPr/>
        </p:nvGrpSpPr>
        <p:grpSpPr>
          <a:xfrm>
            <a:off x="9829799" y="6896094"/>
            <a:ext cx="2695967" cy="2473099"/>
            <a:chOff x="-1" y="-1"/>
            <a:chExt cx="2695966" cy="2473098"/>
          </a:xfrm>
        </p:grpSpPr>
        <p:sp>
          <p:nvSpPr>
            <p:cNvPr id="205" name="Oval 32"/>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06" name="Oval 36"/>
            <p:cNvSpPr txBox="1"/>
            <p:nvPr/>
          </p:nvSpPr>
          <p:spPr>
            <a:xfrm>
              <a:off x="394814" y="814906"/>
              <a:ext cx="1906333" cy="8432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After Sales Service</a:t>
              </a:r>
            </a:p>
          </p:txBody>
        </p:sp>
      </p:grpSp>
      <p:grpSp>
        <p:nvGrpSpPr>
          <p:cNvPr id="210" name="Group 20"/>
          <p:cNvGrpSpPr/>
          <p:nvPr/>
        </p:nvGrpSpPr>
        <p:grpSpPr>
          <a:xfrm>
            <a:off x="12748322" y="5565908"/>
            <a:ext cx="813021" cy="1014861"/>
            <a:chOff x="0" y="-1"/>
            <a:chExt cx="813019" cy="1014859"/>
          </a:xfrm>
        </p:grpSpPr>
        <p:sp>
          <p:nvSpPr>
            <p:cNvPr id="208" name="Right Arrow 30"/>
            <p:cNvSpPr/>
            <p:nvPr/>
          </p:nvSpPr>
          <p:spPr>
            <a:xfrm rot="11880000">
              <a:off x="122449" y="66182"/>
              <a:ext cx="568121" cy="882493"/>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09" name="Right Arrow 38"/>
            <p:cNvSpPr/>
            <p:nvPr/>
          </p:nvSpPr>
          <p:spPr>
            <a:xfrm rot="1080000">
              <a:off x="288713" y="269014"/>
              <a:ext cx="397685" cy="529497"/>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213" name="Group 21"/>
          <p:cNvGrpSpPr/>
          <p:nvPr/>
        </p:nvGrpSpPr>
        <p:grpSpPr>
          <a:xfrm>
            <a:off x="9829799" y="4194406"/>
            <a:ext cx="2695967" cy="2473100"/>
            <a:chOff x="-1" y="-1"/>
            <a:chExt cx="2695966" cy="2473098"/>
          </a:xfrm>
        </p:grpSpPr>
        <p:sp>
          <p:nvSpPr>
            <p:cNvPr id="211" name="Oval 28"/>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12" name="Oval 40"/>
            <p:cNvSpPr txBox="1"/>
            <p:nvPr/>
          </p:nvSpPr>
          <p:spPr>
            <a:xfrm>
              <a:off x="394814" y="997786"/>
              <a:ext cx="1906333" cy="4775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CRM</a:t>
              </a:r>
            </a:p>
          </p:txBody>
        </p:sp>
      </p:grpSp>
      <p:grpSp>
        <p:nvGrpSpPr>
          <p:cNvPr id="216" name="Group 22"/>
          <p:cNvGrpSpPr/>
          <p:nvPr/>
        </p:nvGrpSpPr>
        <p:grpSpPr>
          <a:xfrm>
            <a:off x="13458698" y="4430927"/>
            <a:ext cx="1088351" cy="1034033"/>
            <a:chOff x="0" y="0"/>
            <a:chExt cx="1088350" cy="1034031"/>
          </a:xfrm>
        </p:grpSpPr>
        <p:sp>
          <p:nvSpPr>
            <p:cNvPr id="214" name="Right Arrow 26"/>
            <p:cNvSpPr/>
            <p:nvPr/>
          </p:nvSpPr>
          <p:spPr>
            <a:xfrm rot="14040000">
              <a:off x="225692" y="75769"/>
              <a:ext cx="636965" cy="882493"/>
            </a:xfrm>
            <a:prstGeom prst="rightArrow">
              <a:avLst>
                <a:gd name="adj1" fmla="val 60000"/>
                <a:gd name="adj2" fmla="val 50000"/>
              </a:avLst>
            </a:prstGeom>
            <a:solidFill>
              <a:srgbClr val="2E75B6"/>
            </a:soli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15" name="Right Arrow 42"/>
            <p:cNvSpPr/>
            <p:nvPr/>
          </p:nvSpPr>
          <p:spPr>
            <a:xfrm rot="3240000">
              <a:off x="377396" y="329563"/>
              <a:ext cx="445877" cy="529497"/>
            </a:xfrm>
            <a:prstGeom prst="rect">
              <a:avLst/>
            </a:prstGeom>
            <a:solidFill>
              <a:srgbClr val="2E75B6"/>
            </a:solidFill>
            <a:ln w="12700" cap="flat">
              <a:noFill/>
              <a:miter lim="400000"/>
            </a:ln>
            <a:effectLst/>
          </p:spPr>
          <p:txBody>
            <a:bodyPr wrap="square" lIns="50800" tIns="50800" rIns="50800" bIns="50800" numCol="1" anchor="ctr">
              <a:noAutofit/>
            </a:bodyPr>
            <a:lstStyle/>
            <a:p>
              <a:pPr defTabSz="1244600">
                <a:lnSpc>
                  <a:spcPct val="90000"/>
                </a:lnSpc>
                <a:spcBef>
                  <a:spcPts val="1500"/>
                </a:spcBef>
                <a:defRPr sz="2800">
                  <a:solidFill>
                    <a:srgbClr val="000000"/>
                  </a:solidFill>
                  <a:latin typeface="Calibri"/>
                  <a:ea typeface="Calibri"/>
                  <a:cs typeface="Calibri"/>
                  <a:sym typeface="Calibri"/>
                </a:defRPr>
              </a:pPr>
              <a:endParaRPr/>
            </a:p>
          </p:txBody>
        </p:sp>
      </p:grpSp>
      <p:grpSp>
        <p:nvGrpSpPr>
          <p:cNvPr id="219" name="Group 23"/>
          <p:cNvGrpSpPr/>
          <p:nvPr/>
        </p:nvGrpSpPr>
        <p:grpSpPr>
          <a:xfrm>
            <a:off x="11417811" y="2008698"/>
            <a:ext cx="2695967" cy="2473099"/>
            <a:chOff x="-1" y="-1"/>
            <a:chExt cx="2695966" cy="2473098"/>
          </a:xfrm>
        </p:grpSpPr>
        <p:sp>
          <p:nvSpPr>
            <p:cNvPr id="217" name="Oval 24"/>
            <p:cNvSpPr/>
            <p:nvPr/>
          </p:nvSpPr>
          <p:spPr>
            <a:xfrm>
              <a:off x="-2" y="-2"/>
              <a:ext cx="2695967" cy="2473100"/>
            </a:xfrm>
            <a:prstGeom prst="ellipse">
              <a:avLst/>
            </a:prstGeom>
            <a:gradFill flip="none" rotWithShape="1">
              <a:gsLst>
                <a:gs pos="0">
                  <a:srgbClr val="5B9BD5"/>
                </a:gs>
                <a:gs pos="50000">
                  <a:srgbClr val="5B9BD5"/>
                </a:gs>
                <a:gs pos="100000">
                  <a:srgbClr val="5B9BD5"/>
                </a:gs>
              </a:gsLst>
              <a:lin ang="5400000" scaled="0"/>
            </a:gradFill>
            <a:ln w="12700" cap="flat">
              <a:noFill/>
              <a:miter lim="400000"/>
            </a:ln>
            <a:effectLst/>
          </p:spPr>
          <p:txBody>
            <a:bodyPr wrap="square" lIns="50800" tIns="50800" rIns="50800" bIns="50800" numCol="1" anchor="t">
              <a:noAutofit/>
            </a:bodyPr>
            <a:lstStyle/>
            <a:p>
              <a:pPr algn="l" defTabSz="1828800">
                <a:defRPr sz="3600">
                  <a:solidFill>
                    <a:srgbClr val="000000"/>
                  </a:solidFill>
                  <a:latin typeface="Calibri"/>
                  <a:ea typeface="Calibri"/>
                  <a:cs typeface="Calibri"/>
                  <a:sym typeface="Calibri"/>
                </a:defRPr>
              </a:pPr>
              <a:endParaRPr/>
            </a:p>
          </p:txBody>
        </p:sp>
        <p:sp>
          <p:nvSpPr>
            <p:cNvPr id="218" name="Oval 44"/>
            <p:cNvSpPr txBox="1"/>
            <p:nvPr/>
          </p:nvSpPr>
          <p:spPr>
            <a:xfrm>
              <a:off x="394814" y="632026"/>
              <a:ext cx="1906333" cy="1209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559" tIns="35559" rIns="35559" bIns="35559" numCol="1" anchor="ctr">
              <a:spAutoFit/>
            </a:bodyPr>
            <a:lstStyle>
              <a:lvl1pPr defTabSz="1244600">
                <a:lnSpc>
                  <a:spcPct val="90000"/>
                </a:lnSpc>
                <a:spcBef>
                  <a:spcPts val="1100"/>
                </a:spcBef>
                <a:defRPr sz="2800">
                  <a:solidFill>
                    <a:srgbClr val="000000"/>
                  </a:solidFill>
                  <a:latin typeface="Calibri"/>
                  <a:ea typeface="Calibri"/>
                  <a:cs typeface="Calibri"/>
                  <a:sym typeface="Calibri"/>
                </a:defRPr>
              </a:lvl1pPr>
            </a:lstStyle>
            <a:p>
              <a:r>
                <a:t>Sales Improvement</a:t>
              </a:r>
            </a:p>
          </p:txBody>
        </p:sp>
      </p:grpSp>
      <p:sp>
        <p:nvSpPr>
          <p:cNvPr id="220" name="Rectangle 68"/>
          <p:cNvSpPr txBox="1"/>
          <p:nvPr/>
        </p:nvSpPr>
        <p:spPr>
          <a:xfrm>
            <a:off x="19660780" y="2353704"/>
            <a:ext cx="4636004" cy="1783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a:solidFill>
                  <a:srgbClr val="000000"/>
                </a:solidFill>
                <a:latin typeface="Calibri"/>
                <a:ea typeface="Calibri"/>
                <a:cs typeface="Calibri"/>
                <a:sym typeface="Calibri"/>
              </a:defRPr>
            </a:lvl1pPr>
          </a:lstStyle>
          <a:p>
            <a:r>
              <a:t>Visual search is changing the way we browse </a:t>
            </a:r>
          </a:p>
        </p:txBody>
      </p:sp>
      <p:sp>
        <p:nvSpPr>
          <p:cNvPr id="221" name="Rectangle 69"/>
          <p:cNvSpPr txBox="1"/>
          <p:nvPr/>
        </p:nvSpPr>
        <p:spPr>
          <a:xfrm>
            <a:off x="6134651" y="2397244"/>
            <a:ext cx="4875073" cy="124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a:solidFill>
                  <a:srgbClr val="000000"/>
                </a:solidFill>
                <a:latin typeface="Calibri"/>
                <a:ea typeface="Calibri"/>
                <a:cs typeface="Calibri"/>
                <a:sym typeface="Calibri"/>
              </a:defRPr>
            </a:lvl1pPr>
          </a:lstStyle>
          <a:p>
            <a:r>
              <a:t>Robots are awesome customer service reps</a:t>
            </a:r>
          </a:p>
        </p:txBody>
      </p:sp>
      <p:sp>
        <p:nvSpPr>
          <p:cNvPr id="222" name="Rectangle 1"/>
          <p:cNvSpPr txBox="1"/>
          <p:nvPr/>
        </p:nvSpPr>
        <p:spPr>
          <a:xfrm>
            <a:off x="11707172" y="261316"/>
            <a:ext cx="5118513" cy="71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7" tIns="91437" rIns="91437" bIns="91437">
            <a:spAutoFit/>
          </a:bodyPr>
          <a:lstStyle>
            <a:lvl1pPr algn="l" defTabSz="1828800">
              <a:defRPr sz="3600">
                <a:solidFill>
                  <a:srgbClr val="000000"/>
                </a:solidFill>
                <a:latin typeface="Calibri"/>
                <a:ea typeface="Calibri"/>
                <a:cs typeface="Calibri"/>
                <a:sym typeface="Calibri"/>
              </a:defRPr>
            </a:lvl1pPr>
          </a:lstStyle>
          <a:p>
            <a:r>
              <a:t>Solution support service</a:t>
            </a:r>
          </a:p>
        </p:txBody>
      </p:sp>
      <p:sp>
        <p:nvSpPr>
          <p:cNvPr id="223" name="Rectangle 2"/>
          <p:cNvSpPr txBox="1"/>
          <p:nvPr/>
        </p:nvSpPr>
        <p:spPr>
          <a:xfrm>
            <a:off x="21773633" y="5349052"/>
            <a:ext cx="2172806" cy="33832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a:solidFill>
                  <a:srgbClr val="000000"/>
                </a:solidFill>
                <a:latin typeface="Calibri"/>
                <a:ea typeface="Calibri"/>
                <a:cs typeface="Calibri"/>
                <a:sym typeface="Calibri"/>
              </a:defRPr>
            </a:lvl1pPr>
          </a:lstStyle>
          <a:p>
            <a:r>
              <a:t>have to spend hours searching the product</a:t>
            </a:r>
          </a:p>
        </p:txBody>
      </p:sp>
      <p:sp>
        <p:nvSpPr>
          <p:cNvPr id="224" name="Rectangle 66"/>
          <p:cNvSpPr txBox="1"/>
          <p:nvPr/>
        </p:nvSpPr>
        <p:spPr>
          <a:xfrm>
            <a:off x="3507960" y="8798069"/>
            <a:ext cx="5721220" cy="2316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b="1">
                <a:solidFill>
                  <a:srgbClr val="000000"/>
                </a:solidFill>
                <a:latin typeface="Calibri"/>
                <a:ea typeface="Calibri"/>
                <a:cs typeface="Calibri"/>
                <a:sym typeface="Calibri"/>
              </a:defRPr>
            </a:lvl1pPr>
          </a:lstStyle>
          <a:p>
            <a:r>
              <a:t>AI systems build a correlation between the current demand and the future demand.</a:t>
            </a:r>
          </a:p>
        </p:txBody>
      </p:sp>
      <p:sp>
        <p:nvSpPr>
          <p:cNvPr id="225" name="Rectangle 73"/>
          <p:cNvSpPr txBox="1"/>
          <p:nvPr/>
        </p:nvSpPr>
        <p:spPr>
          <a:xfrm>
            <a:off x="19685962" y="11012178"/>
            <a:ext cx="3230567" cy="124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a:solidFill>
                  <a:srgbClr val="000000"/>
                </a:solidFill>
                <a:latin typeface="Calibri"/>
                <a:ea typeface="Calibri"/>
                <a:cs typeface="Calibri"/>
                <a:sym typeface="Calibri"/>
              </a:defRPr>
            </a:lvl1pPr>
          </a:lstStyle>
          <a:p>
            <a:r>
              <a:t>Catalogue management</a:t>
            </a:r>
          </a:p>
        </p:txBody>
      </p:sp>
      <p:sp>
        <p:nvSpPr>
          <p:cNvPr id="226" name="Rectangle 74"/>
          <p:cNvSpPr txBox="1"/>
          <p:nvPr/>
        </p:nvSpPr>
        <p:spPr>
          <a:xfrm>
            <a:off x="8540170" y="11750636"/>
            <a:ext cx="5755288" cy="1783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a:solidFill>
                  <a:srgbClr val="000000"/>
                </a:solidFill>
                <a:latin typeface="Calibri"/>
                <a:ea typeface="Calibri"/>
                <a:cs typeface="Calibri"/>
                <a:sym typeface="Calibri"/>
              </a:defRPr>
            </a:lvl1pPr>
          </a:lstStyle>
          <a:p>
            <a:r>
              <a:t>lead to the exposure of private data and online fraud</a:t>
            </a:r>
          </a:p>
        </p:txBody>
      </p:sp>
      <p:sp>
        <p:nvSpPr>
          <p:cNvPr id="227" name="Rectangle 75"/>
          <p:cNvSpPr txBox="1"/>
          <p:nvPr/>
        </p:nvSpPr>
        <p:spPr>
          <a:xfrm>
            <a:off x="6288142" y="6415852"/>
            <a:ext cx="4070054" cy="124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7" tIns="91437" rIns="91437" bIns="91437">
            <a:spAutoFit/>
          </a:bodyPr>
          <a:lstStyle>
            <a:lvl1pPr algn="l" defTabSz="1828800">
              <a:defRPr sz="3600">
                <a:solidFill>
                  <a:srgbClr val="000000"/>
                </a:solidFill>
                <a:latin typeface="Calibri"/>
                <a:ea typeface="Calibri"/>
                <a:cs typeface="Calibri"/>
                <a:sym typeface="Calibri"/>
              </a:defRPr>
            </a:lvl1pPr>
          </a:lstStyle>
          <a:p>
            <a:r>
              <a:t>automate the feedback form</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Content Placeholder 3" descr="Content Placeholder 3"/>
          <p:cNvPicPr>
            <a:picLocks noChangeAspect="1"/>
          </p:cNvPicPr>
          <p:nvPr/>
        </p:nvPicPr>
        <p:blipFill>
          <a:blip r:embed="rId2">
            <a:extLst/>
          </a:blip>
          <a:stretch>
            <a:fillRect/>
          </a:stretch>
        </p:blipFill>
        <p:spPr>
          <a:xfrm>
            <a:off x="574194" y="339653"/>
            <a:ext cx="9310376" cy="13036696"/>
          </a:xfrm>
          <a:prstGeom prst="rect">
            <a:avLst/>
          </a:prstGeom>
          <a:ln w="12700">
            <a:miter lim="400000"/>
          </a:ln>
        </p:spPr>
      </p:pic>
      <p:grpSp>
        <p:nvGrpSpPr>
          <p:cNvPr id="232" name="Freeform 9"/>
          <p:cNvGrpSpPr/>
          <p:nvPr/>
        </p:nvGrpSpPr>
        <p:grpSpPr>
          <a:xfrm>
            <a:off x="15601239" y="3262563"/>
            <a:ext cx="3272014" cy="3425595"/>
            <a:chOff x="0" y="-1"/>
            <a:chExt cx="3272013" cy="3425594"/>
          </a:xfrm>
        </p:grpSpPr>
        <p:sp>
          <p:nvSpPr>
            <p:cNvPr id="230" name="Form"/>
            <p:cNvSpPr/>
            <p:nvPr/>
          </p:nvSpPr>
          <p:spPr>
            <a:xfrm>
              <a:off x="-1" y="-2"/>
              <a:ext cx="3272014"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577850">
                <a:lnSpc>
                  <a:spcPct val="90000"/>
                </a:lnSpc>
                <a:spcBef>
                  <a:spcPts val="700"/>
                </a:spcBef>
                <a:defRPr sz="1800">
                  <a:solidFill>
                    <a:srgbClr val="FFFFFF"/>
                  </a:solidFill>
                  <a:latin typeface="Calibri"/>
                  <a:ea typeface="Calibri"/>
                  <a:cs typeface="Calibri"/>
                  <a:sym typeface="Calibri"/>
                </a:defRPr>
              </a:pPr>
              <a:endParaRPr/>
            </a:p>
          </p:txBody>
        </p:sp>
        <p:sp>
          <p:nvSpPr>
            <p:cNvPr id="231" name="Accuracy"/>
            <p:cNvSpPr txBox="1"/>
            <p:nvPr/>
          </p:nvSpPr>
          <p:spPr>
            <a:xfrm>
              <a:off x="-1" y="1296920"/>
              <a:ext cx="3272013" cy="831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1875" tIns="161875" rIns="161875" bIns="161875" numCol="1" anchor="ctr">
              <a:spAutoFit/>
            </a:bodyPr>
            <a:lstStyle>
              <a:lvl1pPr defTabSz="577850">
                <a:lnSpc>
                  <a:spcPct val="90000"/>
                </a:lnSpc>
                <a:spcBef>
                  <a:spcPts val="600"/>
                </a:spcBef>
                <a:defRPr sz="3400">
                  <a:solidFill>
                    <a:srgbClr val="FFFFFF"/>
                  </a:solidFill>
                  <a:latin typeface="Calibri"/>
                  <a:ea typeface="Calibri"/>
                  <a:cs typeface="Calibri"/>
                  <a:sym typeface="Calibri"/>
                </a:defRPr>
              </a:lvl1pPr>
            </a:lstStyle>
            <a:p>
              <a:r>
                <a:t>Accuracy</a:t>
              </a:r>
            </a:p>
          </p:txBody>
        </p:sp>
      </p:grpSp>
      <p:grpSp>
        <p:nvGrpSpPr>
          <p:cNvPr id="235" name="Freeform 10"/>
          <p:cNvGrpSpPr/>
          <p:nvPr/>
        </p:nvGrpSpPr>
        <p:grpSpPr>
          <a:xfrm>
            <a:off x="12126452" y="3262563"/>
            <a:ext cx="3272015" cy="3425595"/>
            <a:chOff x="-1" y="-1"/>
            <a:chExt cx="3272013" cy="3425594"/>
          </a:xfrm>
        </p:grpSpPr>
        <p:sp>
          <p:nvSpPr>
            <p:cNvPr id="233" name="Form"/>
            <p:cNvSpPr/>
            <p:nvPr/>
          </p:nvSpPr>
          <p:spPr>
            <a:xfrm>
              <a:off x="-2" y="-2"/>
              <a:ext cx="3272015"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600200">
                <a:lnSpc>
                  <a:spcPct val="90000"/>
                </a:lnSpc>
                <a:spcBef>
                  <a:spcPts val="700"/>
                </a:spcBef>
                <a:defRPr sz="1800">
                  <a:solidFill>
                    <a:srgbClr val="FFFFFF"/>
                  </a:solidFill>
                  <a:latin typeface="Calibri"/>
                  <a:ea typeface="Calibri"/>
                  <a:cs typeface="Calibri"/>
                  <a:sym typeface="Calibri"/>
                </a:defRPr>
              </a:pPr>
              <a:endParaRPr/>
            </a:p>
          </p:txBody>
        </p:sp>
        <p:sp>
          <p:nvSpPr>
            <p:cNvPr id="234" name="Authentic Transactions"/>
            <p:cNvSpPr txBox="1"/>
            <p:nvPr/>
          </p:nvSpPr>
          <p:spPr>
            <a:xfrm>
              <a:off x="0" y="1117849"/>
              <a:ext cx="3272013" cy="11898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346" tIns="112346" rIns="112346" bIns="112346" numCol="1" anchor="ctr">
              <a:spAutoFit/>
            </a:bodyPr>
            <a:lstStyle>
              <a:lvl1pPr defTabSz="1600200">
                <a:lnSpc>
                  <a:spcPct val="90000"/>
                </a:lnSpc>
                <a:spcBef>
                  <a:spcPts val="600"/>
                </a:spcBef>
                <a:defRPr sz="3400">
                  <a:solidFill>
                    <a:srgbClr val="FFFFFF"/>
                  </a:solidFill>
                  <a:latin typeface="Calibri"/>
                  <a:ea typeface="Calibri"/>
                  <a:cs typeface="Calibri"/>
                  <a:sym typeface="Calibri"/>
                </a:defRPr>
              </a:lvl1pPr>
            </a:lstStyle>
            <a:p>
              <a:r>
                <a:t>Authentic Transactions</a:t>
              </a:r>
            </a:p>
          </p:txBody>
        </p:sp>
      </p:grpSp>
      <p:grpSp>
        <p:nvGrpSpPr>
          <p:cNvPr id="238" name="Freeform 11"/>
          <p:cNvGrpSpPr/>
          <p:nvPr/>
        </p:nvGrpSpPr>
        <p:grpSpPr>
          <a:xfrm>
            <a:off x="13857905" y="6074326"/>
            <a:ext cx="3272014" cy="3425595"/>
            <a:chOff x="0" y="0"/>
            <a:chExt cx="3272013" cy="3425594"/>
          </a:xfrm>
        </p:grpSpPr>
        <p:sp>
          <p:nvSpPr>
            <p:cNvPr id="236" name="Form"/>
            <p:cNvSpPr/>
            <p:nvPr/>
          </p:nvSpPr>
          <p:spPr>
            <a:xfrm>
              <a:off x="-1" y="-1"/>
              <a:ext cx="3272014"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577850">
                <a:lnSpc>
                  <a:spcPct val="90000"/>
                </a:lnSpc>
                <a:spcBef>
                  <a:spcPts val="700"/>
                </a:spcBef>
                <a:defRPr sz="1800">
                  <a:solidFill>
                    <a:srgbClr val="FFFFFF"/>
                  </a:solidFill>
                  <a:latin typeface="Calibri"/>
                  <a:ea typeface="Calibri"/>
                  <a:cs typeface="Calibri"/>
                  <a:sym typeface="Calibri"/>
                </a:defRPr>
              </a:pPr>
              <a:endParaRPr/>
            </a:p>
          </p:txBody>
        </p:sp>
        <p:sp>
          <p:nvSpPr>
            <p:cNvPr id="237" name="Proof of Ownership"/>
            <p:cNvSpPr txBox="1"/>
            <p:nvPr/>
          </p:nvSpPr>
          <p:spPr>
            <a:xfrm>
              <a:off x="-1" y="1068319"/>
              <a:ext cx="3272013" cy="1288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1875" tIns="161875" rIns="161875" bIns="161875" numCol="1" anchor="ctr">
              <a:spAutoFit/>
            </a:bodyPr>
            <a:lstStyle>
              <a:lvl1pPr defTabSz="577850">
                <a:lnSpc>
                  <a:spcPct val="90000"/>
                </a:lnSpc>
                <a:spcBef>
                  <a:spcPts val="600"/>
                </a:spcBef>
                <a:defRPr sz="3400">
                  <a:solidFill>
                    <a:srgbClr val="FFFFFF"/>
                  </a:solidFill>
                  <a:latin typeface="Calibri"/>
                  <a:ea typeface="Calibri"/>
                  <a:cs typeface="Calibri"/>
                  <a:sym typeface="Calibri"/>
                </a:defRPr>
              </a:lvl1pPr>
            </a:lstStyle>
            <a:p>
              <a:r>
                <a:t>Proof of Ownership</a:t>
              </a:r>
            </a:p>
          </p:txBody>
        </p:sp>
      </p:grpSp>
      <p:grpSp>
        <p:nvGrpSpPr>
          <p:cNvPr id="241" name="Freeform 12"/>
          <p:cNvGrpSpPr/>
          <p:nvPr/>
        </p:nvGrpSpPr>
        <p:grpSpPr>
          <a:xfrm>
            <a:off x="19102270" y="3264231"/>
            <a:ext cx="3272012" cy="3425595"/>
            <a:chOff x="0" y="-1"/>
            <a:chExt cx="3272010" cy="3425594"/>
          </a:xfrm>
        </p:grpSpPr>
        <p:sp>
          <p:nvSpPr>
            <p:cNvPr id="239" name="Form"/>
            <p:cNvSpPr/>
            <p:nvPr/>
          </p:nvSpPr>
          <p:spPr>
            <a:xfrm>
              <a:off x="-1" y="-2"/>
              <a:ext cx="3272011"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600200">
                <a:lnSpc>
                  <a:spcPct val="90000"/>
                </a:lnSpc>
                <a:spcBef>
                  <a:spcPts val="700"/>
                </a:spcBef>
                <a:defRPr sz="1800">
                  <a:solidFill>
                    <a:srgbClr val="FFFFFF"/>
                  </a:solidFill>
                  <a:latin typeface="Calibri"/>
                  <a:ea typeface="Calibri"/>
                  <a:cs typeface="Calibri"/>
                  <a:sym typeface="Calibri"/>
                </a:defRPr>
              </a:pPr>
              <a:endParaRPr/>
            </a:p>
          </p:txBody>
        </p:sp>
        <p:sp>
          <p:nvSpPr>
            <p:cNvPr id="240" name="Health Hazards"/>
            <p:cNvSpPr txBox="1"/>
            <p:nvPr/>
          </p:nvSpPr>
          <p:spPr>
            <a:xfrm>
              <a:off x="-1" y="1346449"/>
              <a:ext cx="3272011" cy="732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346" tIns="112346" rIns="112346" bIns="112346" numCol="1" anchor="ctr">
              <a:spAutoFit/>
            </a:bodyPr>
            <a:lstStyle>
              <a:lvl1pPr defTabSz="1600200">
                <a:lnSpc>
                  <a:spcPct val="90000"/>
                </a:lnSpc>
                <a:spcBef>
                  <a:spcPts val="600"/>
                </a:spcBef>
                <a:defRPr sz="3400">
                  <a:solidFill>
                    <a:srgbClr val="FFFFFF"/>
                  </a:solidFill>
                  <a:latin typeface="Calibri"/>
                  <a:ea typeface="Calibri"/>
                  <a:cs typeface="Calibri"/>
                  <a:sym typeface="Calibri"/>
                </a:defRPr>
              </a:lvl1pPr>
            </a:lstStyle>
            <a:p>
              <a:r>
                <a:t>Health Hazards</a:t>
              </a:r>
            </a:p>
          </p:txBody>
        </p:sp>
      </p:grpSp>
      <p:grpSp>
        <p:nvGrpSpPr>
          <p:cNvPr id="244" name="Freeform 13"/>
          <p:cNvGrpSpPr/>
          <p:nvPr/>
        </p:nvGrpSpPr>
        <p:grpSpPr>
          <a:xfrm>
            <a:off x="15612901" y="8921045"/>
            <a:ext cx="3272014" cy="3425595"/>
            <a:chOff x="0" y="-1"/>
            <a:chExt cx="3272013" cy="3425594"/>
          </a:xfrm>
        </p:grpSpPr>
        <p:sp>
          <p:nvSpPr>
            <p:cNvPr id="242" name="Form"/>
            <p:cNvSpPr/>
            <p:nvPr/>
          </p:nvSpPr>
          <p:spPr>
            <a:xfrm>
              <a:off x="-1" y="-2"/>
              <a:ext cx="3272014"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577850">
                <a:lnSpc>
                  <a:spcPct val="90000"/>
                </a:lnSpc>
                <a:spcBef>
                  <a:spcPts val="700"/>
                </a:spcBef>
                <a:defRPr sz="1800">
                  <a:solidFill>
                    <a:srgbClr val="FFFFFF"/>
                  </a:solidFill>
                  <a:latin typeface="Calibri"/>
                  <a:ea typeface="Calibri"/>
                  <a:cs typeface="Calibri"/>
                  <a:sym typeface="Calibri"/>
                </a:defRPr>
              </a:pPr>
              <a:endParaRPr/>
            </a:p>
          </p:txBody>
        </p:sp>
        <p:sp>
          <p:nvSpPr>
            <p:cNvPr id="243" name="Managing Operations"/>
            <p:cNvSpPr txBox="1"/>
            <p:nvPr/>
          </p:nvSpPr>
          <p:spPr>
            <a:xfrm>
              <a:off x="-1" y="1068320"/>
              <a:ext cx="3272013" cy="1288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1875" tIns="161875" rIns="161875" bIns="161875" numCol="1" anchor="ctr">
              <a:spAutoFit/>
            </a:bodyPr>
            <a:lstStyle>
              <a:lvl1pPr defTabSz="577850">
                <a:lnSpc>
                  <a:spcPct val="90000"/>
                </a:lnSpc>
                <a:spcBef>
                  <a:spcPts val="600"/>
                </a:spcBef>
                <a:defRPr sz="3400">
                  <a:solidFill>
                    <a:srgbClr val="FFFFFF"/>
                  </a:solidFill>
                  <a:latin typeface="Calibri"/>
                  <a:ea typeface="Calibri"/>
                  <a:cs typeface="Calibri"/>
                  <a:sym typeface="Calibri"/>
                </a:defRPr>
              </a:lvl1pPr>
            </a:lstStyle>
            <a:p>
              <a:r>
                <a:t>Managing Operations</a:t>
              </a:r>
            </a:p>
          </p:txBody>
        </p:sp>
      </p:grpSp>
      <p:grpSp>
        <p:nvGrpSpPr>
          <p:cNvPr id="247" name="Freeform 14"/>
          <p:cNvGrpSpPr/>
          <p:nvPr/>
        </p:nvGrpSpPr>
        <p:grpSpPr>
          <a:xfrm>
            <a:off x="17367655" y="6075633"/>
            <a:ext cx="3272014" cy="3425595"/>
            <a:chOff x="0" y="-1"/>
            <a:chExt cx="3272013" cy="3425594"/>
          </a:xfrm>
        </p:grpSpPr>
        <p:sp>
          <p:nvSpPr>
            <p:cNvPr id="245" name="Form"/>
            <p:cNvSpPr/>
            <p:nvPr/>
          </p:nvSpPr>
          <p:spPr>
            <a:xfrm>
              <a:off x="-1" y="-2"/>
              <a:ext cx="3272014"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600200">
                <a:lnSpc>
                  <a:spcPct val="90000"/>
                </a:lnSpc>
                <a:spcBef>
                  <a:spcPts val="700"/>
                </a:spcBef>
                <a:defRPr sz="1800">
                  <a:solidFill>
                    <a:srgbClr val="FFFFFF"/>
                  </a:solidFill>
                  <a:latin typeface="Calibri"/>
                  <a:ea typeface="Calibri"/>
                  <a:cs typeface="Calibri"/>
                  <a:sym typeface="Calibri"/>
                </a:defRPr>
              </a:pPr>
              <a:endParaRPr/>
            </a:p>
          </p:txBody>
        </p:sp>
        <p:sp>
          <p:nvSpPr>
            <p:cNvPr id="246" name="Human Resources"/>
            <p:cNvSpPr txBox="1"/>
            <p:nvPr/>
          </p:nvSpPr>
          <p:spPr>
            <a:xfrm>
              <a:off x="-1" y="1117849"/>
              <a:ext cx="3272013" cy="11898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346" tIns="112346" rIns="112346" bIns="112346" numCol="1" anchor="ctr">
              <a:spAutoFit/>
            </a:bodyPr>
            <a:lstStyle>
              <a:lvl1pPr defTabSz="1600200">
                <a:lnSpc>
                  <a:spcPct val="90000"/>
                </a:lnSpc>
                <a:spcBef>
                  <a:spcPts val="600"/>
                </a:spcBef>
                <a:defRPr sz="3400">
                  <a:solidFill>
                    <a:srgbClr val="FFFFFF"/>
                  </a:solidFill>
                  <a:latin typeface="Calibri"/>
                  <a:ea typeface="Calibri"/>
                  <a:cs typeface="Calibri"/>
                  <a:sym typeface="Calibri"/>
                </a:defRPr>
              </a:lvl1pPr>
            </a:lstStyle>
            <a:p>
              <a:r>
                <a:t>Human Resources</a:t>
              </a:r>
            </a:p>
          </p:txBody>
        </p:sp>
      </p:grpSp>
      <p:grpSp>
        <p:nvGrpSpPr>
          <p:cNvPr id="250" name="Freeform 15"/>
          <p:cNvGrpSpPr/>
          <p:nvPr/>
        </p:nvGrpSpPr>
        <p:grpSpPr>
          <a:xfrm>
            <a:off x="19138051" y="8909410"/>
            <a:ext cx="3272011" cy="3425595"/>
            <a:chOff x="0" y="-1"/>
            <a:chExt cx="3272010" cy="3425594"/>
          </a:xfrm>
        </p:grpSpPr>
        <p:sp>
          <p:nvSpPr>
            <p:cNvPr id="248" name="Form"/>
            <p:cNvSpPr/>
            <p:nvPr/>
          </p:nvSpPr>
          <p:spPr>
            <a:xfrm>
              <a:off x="-1" y="-2"/>
              <a:ext cx="3272011"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155700">
                <a:lnSpc>
                  <a:spcPct val="90000"/>
                </a:lnSpc>
                <a:spcBef>
                  <a:spcPts val="700"/>
                </a:spcBef>
                <a:defRPr sz="1800">
                  <a:solidFill>
                    <a:srgbClr val="FFFFFF"/>
                  </a:solidFill>
                  <a:latin typeface="Calibri"/>
                  <a:ea typeface="Calibri"/>
                  <a:cs typeface="Calibri"/>
                  <a:sym typeface="Calibri"/>
                </a:defRPr>
              </a:pPr>
              <a:endParaRPr/>
            </a:p>
          </p:txBody>
        </p:sp>
        <p:sp>
          <p:nvSpPr>
            <p:cNvPr id="249" name="Safer Web World"/>
            <p:cNvSpPr txBox="1"/>
            <p:nvPr/>
          </p:nvSpPr>
          <p:spPr>
            <a:xfrm>
              <a:off x="-1" y="1018790"/>
              <a:ext cx="3272011" cy="1388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1404" tIns="211404" rIns="211404" bIns="211404" numCol="1" anchor="ctr">
              <a:spAutoFit/>
            </a:bodyPr>
            <a:lstStyle>
              <a:lvl1pPr defTabSz="1155700">
                <a:lnSpc>
                  <a:spcPct val="90000"/>
                </a:lnSpc>
                <a:spcBef>
                  <a:spcPts val="600"/>
                </a:spcBef>
                <a:defRPr sz="3400">
                  <a:solidFill>
                    <a:srgbClr val="FFFFFF"/>
                  </a:solidFill>
                  <a:latin typeface="Calibri"/>
                  <a:ea typeface="Calibri"/>
                  <a:cs typeface="Calibri"/>
                  <a:sym typeface="Calibri"/>
                </a:defRPr>
              </a:lvl1pPr>
            </a:lstStyle>
            <a:p>
              <a:r>
                <a:t>Safer Web World</a:t>
              </a:r>
            </a:p>
          </p:txBody>
        </p:sp>
      </p:grpSp>
      <p:grpSp>
        <p:nvGrpSpPr>
          <p:cNvPr id="253" name="Freeform 16"/>
          <p:cNvGrpSpPr/>
          <p:nvPr/>
        </p:nvGrpSpPr>
        <p:grpSpPr>
          <a:xfrm>
            <a:off x="12003599" y="8910689"/>
            <a:ext cx="3453131" cy="3425595"/>
            <a:chOff x="0" y="-1"/>
            <a:chExt cx="3453129" cy="3425594"/>
          </a:xfrm>
        </p:grpSpPr>
        <p:sp>
          <p:nvSpPr>
            <p:cNvPr id="251" name="Form"/>
            <p:cNvSpPr/>
            <p:nvPr/>
          </p:nvSpPr>
          <p:spPr>
            <a:xfrm>
              <a:off x="-2" y="-2"/>
              <a:ext cx="3453131"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600200">
                <a:lnSpc>
                  <a:spcPct val="90000"/>
                </a:lnSpc>
                <a:spcBef>
                  <a:spcPts val="700"/>
                </a:spcBef>
                <a:defRPr sz="1800">
                  <a:solidFill>
                    <a:srgbClr val="FFFFFF"/>
                  </a:solidFill>
                  <a:latin typeface="Calibri"/>
                  <a:ea typeface="Calibri"/>
                  <a:cs typeface="Calibri"/>
                  <a:sym typeface="Calibri"/>
                </a:defRPr>
              </a:pPr>
              <a:endParaRPr/>
            </a:p>
          </p:txBody>
        </p:sp>
        <p:sp>
          <p:nvSpPr>
            <p:cNvPr id="252" name="Cybersecurity"/>
            <p:cNvSpPr txBox="1"/>
            <p:nvPr/>
          </p:nvSpPr>
          <p:spPr>
            <a:xfrm>
              <a:off x="-1" y="1346449"/>
              <a:ext cx="3453130" cy="732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346" tIns="112346" rIns="112346" bIns="112346" numCol="1" anchor="ctr">
              <a:spAutoFit/>
            </a:bodyPr>
            <a:lstStyle>
              <a:lvl1pPr defTabSz="1600200">
                <a:lnSpc>
                  <a:spcPct val="90000"/>
                </a:lnSpc>
                <a:spcBef>
                  <a:spcPts val="600"/>
                </a:spcBef>
                <a:defRPr sz="3400">
                  <a:solidFill>
                    <a:srgbClr val="FFFFFF"/>
                  </a:solidFill>
                  <a:latin typeface="Calibri"/>
                  <a:ea typeface="Calibri"/>
                  <a:cs typeface="Calibri"/>
                  <a:sym typeface="Calibri"/>
                </a:defRPr>
              </a:lvl1pPr>
            </a:lstStyle>
            <a:p>
              <a:r>
                <a:t>Cybersecurity </a:t>
              </a:r>
            </a:p>
          </p:txBody>
        </p:sp>
      </p:grpSp>
      <p:grpSp>
        <p:nvGrpSpPr>
          <p:cNvPr id="256" name="Freeform 17"/>
          <p:cNvGrpSpPr/>
          <p:nvPr/>
        </p:nvGrpSpPr>
        <p:grpSpPr>
          <a:xfrm>
            <a:off x="10383070" y="6083697"/>
            <a:ext cx="3272015" cy="3425595"/>
            <a:chOff x="-1" y="-1"/>
            <a:chExt cx="3272013" cy="3425594"/>
          </a:xfrm>
        </p:grpSpPr>
        <p:sp>
          <p:nvSpPr>
            <p:cNvPr id="254" name="Form"/>
            <p:cNvSpPr/>
            <p:nvPr/>
          </p:nvSpPr>
          <p:spPr>
            <a:xfrm>
              <a:off x="-2" y="-2"/>
              <a:ext cx="3272015"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155700">
                <a:lnSpc>
                  <a:spcPct val="90000"/>
                </a:lnSpc>
                <a:spcBef>
                  <a:spcPts val="700"/>
                </a:spcBef>
                <a:defRPr sz="1800">
                  <a:solidFill>
                    <a:srgbClr val="FFFFFF"/>
                  </a:solidFill>
                  <a:latin typeface="Calibri"/>
                  <a:ea typeface="Calibri"/>
                  <a:cs typeface="Calibri"/>
                  <a:sym typeface="Calibri"/>
                </a:defRPr>
              </a:pPr>
              <a:endParaRPr/>
            </a:p>
          </p:txBody>
        </p:sp>
        <p:sp>
          <p:nvSpPr>
            <p:cNvPr id="255" name="Payments"/>
            <p:cNvSpPr txBox="1"/>
            <p:nvPr/>
          </p:nvSpPr>
          <p:spPr>
            <a:xfrm>
              <a:off x="0" y="1247390"/>
              <a:ext cx="3272013" cy="9308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1404" tIns="211404" rIns="211404" bIns="211404" numCol="1" anchor="ctr">
              <a:spAutoFit/>
            </a:bodyPr>
            <a:lstStyle>
              <a:lvl1pPr defTabSz="1155700">
                <a:lnSpc>
                  <a:spcPct val="90000"/>
                </a:lnSpc>
                <a:spcBef>
                  <a:spcPts val="600"/>
                </a:spcBef>
                <a:defRPr sz="3400">
                  <a:solidFill>
                    <a:srgbClr val="FFFFFF"/>
                  </a:solidFill>
                  <a:latin typeface="Calibri"/>
                  <a:ea typeface="Calibri"/>
                  <a:cs typeface="Calibri"/>
                  <a:sym typeface="Calibri"/>
                </a:defRPr>
              </a:lvl1pPr>
            </a:lstStyle>
            <a:p>
              <a:r>
                <a:t>Payments</a:t>
              </a:r>
            </a:p>
          </p:txBody>
        </p:sp>
      </p:grpSp>
      <p:grpSp>
        <p:nvGrpSpPr>
          <p:cNvPr id="259" name="Freeform 18"/>
          <p:cNvGrpSpPr/>
          <p:nvPr/>
        </p:nvGrpSpPr>
        <p:grpSpPr>
          <a:xfrm>
            <a:off x="20856710" y="6072043"/>
            <a:ext cx="3272015" cy="3425596"/>
            <a:chOff x="-1" y="0"/>
            <a:chExt cx="3272013" cy="3425594"/>
          </a:xfrm>
        </p:grpSpPr>
        <p:sp>
          <p:nvSpPr>
            <p:cNvPr id="257" name="Form"/>
            <p:cNvSpPr/>
            <p:nvPr/>
          </p:nvSpPr>
          <p:spPr>
            <a:xfrm>
              <a:off x="-2" y="-1"/>
              <a:ext cx="3272015" cy="34255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698"/>
                  </a:lnTo>
                  <a:lnTo>
                    <a:pt x="21600" y="16902"/>
                  </a:lnTo>
                  <a:lnTo>
                    <a:pt x="10800" y="21600"/>
                  </a:lnTo>
                  <a:lnTo>
                    <a:pt x="0" y="16902"/>
                  </a:lnTo>
                  <a:lnTo>
                    <a:pt x="0" y="4698"/>
                  </a:lnTo>
                  <a:lnTo>
                    <a:pt x="10800" y="0"/>
                  </a:lnTo>
                  <a:close/>
                </a:path>
              </a:pathLst>
            </a:custGeom>
            <a:solidFill>
              <a:srgbClr val="5B9BD5"/>
            </a:solidFill>
            <a:ln w="12700" cap="flat">
              <a:solidFill>
                <a:srgbClr val="FFFFFF"/>
              </a:solidFill>
              <a:prstDash val="solid"/>
              <a:miter lim="800000"/>
            </a:ln>
            <a:effectLst/>
          </p:spPr>
          <p:txBody>
            <a:bodyPr wrap="square" lIns="50800" tIns="50800" rIns="50800" bIns="50800" numCol="1" anchor="ctr">
              <a:noAutofit/>
            </a:bodyPr>
            <a:lstStyle/>
            <a:p>
              <a:pPr defTabSz="1600200">
                <a:lnSpc>
                  <a:spcPct val="90000"/>
                </a:lnSpc>
                <a:spcBef>
                  <a:spcPts val="700"/>
                </a:spcBef>
                <a:defRPr sz="1800">
                  <a:solidFill>
                    <a:srgbClr val="FFFFFF"/>
                  </a:solidFill>
                  <a:latin typeface="Calibri"/>
                  <a:ea typeface="Calibri"/>
                  <a:cs typeface="Calibri"/>
                  <a:sym typeface="Calibri"/>
                </a:defRPr>
              </a:pPr>
              <a:endParaRPr/>
            </a:p>
          </p:txBody>
        </p:sp>
        <p:sp>
          <p:nvSpPr>
            <p:cNvPr id="258" name="Advertising and Marketing"/>
            <p:cNvSpPr txBox="1"/>
            <p:nvPr/>
          </p:nvSpPr>
          <p:spPr>
            <a:xfrm>
              <a:off x="0" y="1117849"/>
              <a:ext cx="3272013" cy="11898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346" tIns="112346" rIns="112346" bIns="112346" numCol="1" anchor="ctr">
              <a:spAutoFit/>
            </a:bodyPr>
            <a:lstStyle>
              <a:lvl1pPr defTabSz="1600200">
                <a:lnSpc>
                  <a:spcPct val="90000"/>
                </a:lnSpc>
                <a:spcBef>
                  <a:spcPts val="600"/>
                </a:spcBef>
                <a:defRPr sz="3400">
                  <a:solidFill>
                    <a:srgbClr val="FFFFFF"/>
                  </a:solidFill>
                  <a:latin typeface="Calibri"/>
                  <a:ea typeface="Calibri"/>
                  <a:cs typeface="Calibri"/>
                  <a:sym typeface="Calibri"/>
                </a:defRPr>
              </a:lvl1pPr>
            </a:lstStyle>
            <a:p>
              <a:r>
                <a:t>Advertising and Marketing</a:t>
              </a:r>
            </a:p>
          </p:txBody>
        </p:sp>
      </p:grpSp>
      <p:sp>
        <p:nvSpPr>
          <p:cNvPr id="260" name="Rectangle 2"/>
          <p:cNvSpPr txBox="1"/>
          <p:nvPr/>
        </p:nvSpPr>
        <p:spPr>
          <a:xfrm>
            <a:off x="17239716" y="2428040"/>
            <a:ext cx="6578708" cy="574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defTabSz="914400">
              <a:defRPr sz="3100">
                <a:solidFill>
                  <a:srgbClr val="000000"/>
                </a:solidFill>
                <a:latin typeface="Montserrat Regular"/>
                <a:ea typeface="Montserrat Regular"/>
                <a:cs typeface="Montserrat Regular"/>
                <a:sym typeface="Montserrat Regular"/>
              </a:defRPr>
            </a:lvl1pPr>
          </a:lstStyle>
          <a:p>
            <a:r>
              <a:t> Reduction of transaction costs</a:t>
            </a:r>
          </a:p>
        </p:txBody>
      </p:sp>
      <p:sp>
        <p:nvSpPr>
          <p:cNvPr id="261" name="Rectangle 3"/>
          <p:cNvSpPr txBox="1"/>
          <p:nvPr/>
        </p:nvSpPr>
        <p:spPr>
          <a:xfrm>
            <a:off x="10478103" y="2257772"/>
            <a:ext cx="4482801" cy="574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defTabSz="914400">
              <a:defRPr sz="3100">
                <a:solidFill>
                  <a:srgbClr val="000000"/>
                </a:solidFill>
                <a:latin typeface="Montserrat Regular"/>
                <a:ea typeface="Montserrat Regular"/>
                <a:cs typeface="Montserrat Regular"/>
                <a:sym typeface="Montserrat Regular"/>
              </a:defRPr>
            </a:lvl1pPr>
          </a:lstStyle>
          <a:p>
            <a:r>
              <a:t>Secured payment</a:t>
            </a:r>
          </a:p>
        </p:txBody>
      </p:sp>
      <p:sp>
        <p:nvSpPr>
          <p:cNvPr id="262" name="Rectangle 4"/>
          <p:cNvSpPr txBox="1"/>
          <p:nvPr/>
        </p:nvSpPr>
        <p:spPr>
          <a:xfrm>
            <a:off x="15637954" y="12512546"/>
            <a:ext cx="3453125" cy="574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defTabSz="914400">
              <a:defRPr sz="3100">
                <a:solidFill>
                  <a:srgbClr val="000000"/>
                </a:solidFill>
                <a:latin typeface="Montserrat Regular"/>
                <a:ea typeface="Montserrat Regular"/>
                <a:cs typeface="Montserrat Regular"/>
                <a:sym typeface="Montserrat Regular"/>
              </a:defRPr>
            </a:lvl1pPr>
          </a:lstStyle>
          <a:p>
            <a:r>
              <a:t>Transparency</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68"/>
          <p:cNvSpPr txBox="1">
            <a:spLocks noGrp="1"/>
          </p:cNvSpPr>
          <p:nvPr>
            <p:ph type="sldNum" sz="quarter" idx="4294967295"/>
          </p:nvPr>
        </p:nvSpPr>
        <p:spPr>
          <a:xfrm>
            <a:off x="23336580" y="647699"/>
            <a:ext cx="584760"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16</a:t>
            </a:fld>
            <a:endParaRPr/>
          </a:p>
        </p:txBody>
      </p:sp>
      <p:sp>
        <p:nvSpPr>
          <p:cNvPr id="265" name="Shape 71"/>
          <p:cNvSpPr txBox="1"/>
          <p:nvPr/>
        </p:nvSpPr>
        <p:spPr>
          <a:xfrm>
            <a:off x="10094113" y="4042409"/>
            <a:ext cx="11977052"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1155700">
              <a:lnSpc>
                <a:spcPct val="80000"/>
              </a:lnSpc>
              <a:defRPr sz="7200">
                <a:latin typeface="Montserrat Light"/>
                <a:ea typeface="Montserrat Light"/>
                <a:cs typeface="Montserrat Light"/>
                <a:sym typeface="Montserrat Light"/>
              </a:defRPr>
            </a:pPr>
            <a:r>
              <a:t>Opportunities in emerging </a:t>
            </a:r>
            <a:r>
              <a:rPr>
                <a:latin typeface="Montserrat Bold"/>
                <a:ea typeface="Montserrat Bold"/>
                <a:cs typeface="Montserrat Bold"/>
                <a:sym typeface="Montserrat Bold"/>
              </a:rPr>
              <a:t>markets</a:t>
            </a:r>
          </a:p>
        </p:txBody>
      </p:sp>
      <p:sp>
        <p:nvSpPr>
          <p:cNvPr id="266" name="Shape 73"/>
          <p:cNvSpPr/>
          <p:nvPr/>
        </p:nvSpPr>
        <p:spPr>
          <a:xfrm rot="10800000">
            <a:off x="22491700" y="4394200"/>
            <a:ext cx="317500" cy="1460500"/>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267" name="Picture 2" descr="Picture 2"/>
          <p:cNvPicPr>
            <a:picLocks noChangeAspect="1"/>
          </p:cNvPicPr>
          <p:nvPr/>
        </p:nvPicPr>
        <p:blipFill>
          <a:blip r:embed="rId2">
            <a:extLst/>
          </a:blip>
          <a:srcRect l="4912"/>
          <a:stretch>
            <a:fillRect/>
          </a:stretch>
        </p:blipFill>
        <p:spPr>
          <a:xfrm>
            <a:off x="1267736" y="1485035"/>
            <a:ext cx="8981360" cy="10012127"/>
          </a:xfrm>
          <a:prstGeom prst="rect">
            <a:avLst/>
          </a:prstGeom>
          <a:ln w="12700">
            <a:miter lim="400000"/>
          </a:ln>
        </p:spPr>
      </p:pic>
      <p:sp>
        <p:nvSpPr>
          <p:cNvPr id="268" name="Shape 72"/>
          <p:cNvSpPr txBox="1"/>
          <p:nvPr/>
        </p:nvSpPr>
        <p:spPr>
          <a:xfrm>
            <a:off x="9248124" y="6851650"/>
            <a:ext cx="13669028" cy="182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r" defTabSz="952500">
              <a:lnSpc>
                <a:spcPct val="130000"/>
              </a:lnSpc>
              <a:defRPr sz="3300">
                <a:uFill>
                  <a:solidFill>
                    <a:srgbClr val="323C40"/>
                  </a:solidFill>
                </a:uFill>
                <a:latin typeface="Montserrat Regular"/>
                <a:ea typeface="Montserrat Regular"/>
                <a:cs typeface="Montserrat Regular"/>
                <a:sym typeface="Montserrat Regular"/>
              </a:defRPr>
            </a:pPr>
            <a:r>
              <a:t>Developing markets in Africa &amp; South America</a:t>
            </a:r>
          </a:p>
          <a:p>
            <a:pPr algn="r" defTabSz="952500">
              <a:lnSpc>
                <a:spcPct val="130000"/>
              </a:lnSpc>
              <a:defRPr sz="3300">
                <a:uFill>
                  <a:solidFill>
                    <a:srgbClr val="323C40"/>
                  </a:solidFill>
                </a:uFill>
                <a:latin typeface="Montserrat Regular"/>
                <a:ea typeface="Montserrat Regular"/>
                <a:cs typeface="Montserrat Regular"/>
                <a:sym typeface="Montserrat Regular"/>
              </a:defRPr>
            </a:pPr>
            <a:r>
              <a:t>Rapid increase of network coverage and general internet speed</a:t>
            </a:r>
          </a:p>
          <a:p>
            <a:pPr algn="r" defTabSz="952500">
              <a:lnSpc>
                <a:spcPct val="130000"/>
              </a:lnSpc>
              <a:defRPr sz="3300">
                <a:uFill>
                  <a:solidFill>
                    <a:srgbClr val="323C40"/>
                  </a:solidFill>
                </a:uFill>
                <a:latin typeface="Montserrat Regular"/>
                <a:ea typeface="Montserrat Regular"/>
                <a:cs typeface="Montserrat Regular"/>
                <a:sym typeface="Montserrat Regular"/>
              </a:defRPr>
            </a:pPr>
            <a:r>
              <a:t>No big eCommerce-player in Africa yet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56"/>
          <p:cNvSpPr txBox="1"/>
          <p:nvPr/>
        </p:nvSpPr>
        <p:spPr>
          <a:xfrm>
            <a:off x="5619686" y="6159499"/>
            <a:ext cx="13144628"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1155700">
              <a:defRPr sz="9000">
                <a:latin typeface="Montserrat Light"/>
                <a:ea typeface="Montserrat Light"/>
                <a:cs typeface="Montserrat Light"/>
                <a:sym typeface="Montserrat Light"/>
              </a:defRPr>
            </a:pPr>
            <a:r>
              <a:t>The success of</a:t>
            </a:r>
            <a:r>
              <a:rPr>
                <a:latin typeface="Montserrat Regular"/>
                <a:ea typeface="Montserrat Regular"/>
                <a:cs typeface="Montserrat Regular"/>
                <a:sym typeface="Montserrat Regular"/>
              </a:rPr>
              <a:t> </a:t>
            </a:r>
            <a:r>
              <a:t>Amazon</a:t>
            </a:r>
          </a:p>
        </p:txBody>
      </p:sp>
      <p:sp>
        <p:nvSpPr>
          <p:cNvPr id="271" name="Shape 66"/>
          <p:cNvSpPr txBox="1">
            <a:spLocks noGrp="1"/>
          </p:cNvSpPr>
          <p:nvPr>
            <p:ph type="sldNum" sz="quarter" idx="4294967295"/>
          </p:nvPr>
        </p:nvSpPr>
        <p:spPr>
          <a:xfrm>
            <a:off x="23344353" y="647698"/>
            <a:ext cx="576987"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17</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Bild" descr="Bild"/>
          <p:cNvPicPr>
            <a:picLocks noChangeAspect="1"/>
          </p:cNvPicPr>
          <p:nvPr/>
        </p:nvPicPr>
        <p:blipFill>
          <a:blip r:embed="rId2">
            <a:extLst/>
          </a:blip>
          <a:stretch>
            <a:fillRect/>
          </a:stretch>
        </p:blipFill>
        <p:spPr>
          <a:xfrm>
            <a:off x="1972847" y="481185"/>
            <a:ext cx="19869814" cy="13126259"/>
          </a:xfrm>
          <a:prstGeom prst="rect">
            <a:avLst/>
          </a:prstGeom>
          <a:ln w="12700">
            <a:miter lim="400000"/>
          </a:ln>
        </p:spPr>
      </p:pic>
      <p:sp>
        <p:nvSpPr>
          <p:cNvPr id="274" name="Source: www.macrotrends.net/stocks/charts/AMZN/amazon/market-cap"/>
          <p:cNvSpPr txBox="1"/>
          <p:nvPr/>
        </p:nvSpPr>
        <p:spPr>
          <a:xfrm>
            <a:off x="7730994" y="13118541"/>
            <a:ext cx="5886578"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1400" u="sng">
                <a:solidFill>
                  <a:srgbClr val="0000EE"/>
                </a:solidFill>
                <a:uFill>
                  <a:solidFill>
                    <a:srgbClr val="0000EE"/>
                  </a:solidFill>
                </a:uFill>
                <a:latin typeface="Helvetica Neue"/>
                <a:ea typeface="Helvetica Neue"/>
                <a:cs typeface="Helvetica Neue"/>
                <a:sym typeface="Helvetica Neue"/>
              </a:defRPr>
            </a:lvl1pPr>
          </a:lstStyle>
          <a:p>
            <a:r>
              <a:t>Source: www.macrotrends.net/stocks/charts/AMZN/amazon/market-cap</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68"/>
          <p:cNvSpPr txBox="1">
            <a:spLocks noGrp="1"/>
          </p:cNvSpPr>
          <p:nvPr>
            <p:ph type="sldNum" sz="quarter" idx="4294967295"/>
          </p:nvPr>
        </p:nvSpPr>
        <p:spPr>
          <a:xfrm>
            <a:off x="23336581" y="647698"/>
            <a:ext cx="584760"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19</a:t>
            </a:fld>
            <a:endParaRPr/>
          </a:p>
        </p:txBody>
      </p:sp>
      <p:sp>
        <p:nvSpPr>
          <p:cNvPr id="277" name="Shape 71"/>
          <p:cNvSpPr txBox="1"/>
          <p:nvPr/>
        </p:nvSpPr>
        <p:spPr>
          <a:xfrm>
            <a:off x="13663761" y="4042409"/>
            <a:ext cx="8407404"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1155700">
              <a:lnSpc>
                <a:spcPct val="80000"/>
              </a:lnSpc>
              <a:defRPr sz="7200">
                <a:latin typeface="Montserrat Light"/>
                <a:ea typeface="Montserrat Light"/>
                <a:cs typeface="Montserrat Light"/>
                <a:sym typeface="Montserrat Light"/>
              </a:defRPr>
            </a:pPr>
            <a:r>
              <a:t>The success drivers of </a:t>
            </a:r>
            <a:r>
              <a:rPr>
                <a:latin typeface="Montserrat Bold"/>
                <a:ea typeface="Montserrat Bold"/>
                <a:cs typeface="Montserrat Bold"/>
                <a:sym typeface="Montserrat Bold"/>
              </a:rPr>
              <a:t>Amazon</a:t>
            </a:r>
          </a:p>
        </p:txBody>
      </p:sp>
      <p:sp>
        <p:nvSpPr>
          <p:cNvPr id="278" name="Shape 72"/>
          <p:cNvSpPr txBox="1"/>
          <p:nvPr/>
        </p:nvSpPr>
        <p:spPr>
          <a:xfrm>
            <a:off x="12217400" y="6851649"/>
            <a:ext cx="10795000" cy="4745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r" defTabSz="952500">
              <a:lnSpc>
                <a:spcPct val="130000"/>
              </a:lnSpc>
              <a:defRPr sz="3000">
                <a:uFill>
                  <a:solidFill>
                    <a:srgbClr val="323C40"/>
                  </a:solidFill>
                </a:uFill>
                <a:latin typeface="Montserrat Regular"/>
                <a:ea typeface="Montserrat Regular"/>
                <a:cs typeface="Montserrat Regular"/>
                <a:sym typeface="Montserrat Regular"/>
              </a:defRPr>
            </a:pPr>
            <a:r>
              <a:t>Elimination of distributors</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Close cooperation with actual competitors</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"Everything you want“ on a single platform</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Various delivery-options</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Customer-oriented service</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Prime Membership</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Fast track facility sorting centers</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AWS – cloud services generating  7% of revenue</a:t>
            </a:r>
          </a:p>
        </p:txBody>
      </p:sp>
      <p:sp>
        <p:nvSpPr>
          <p:cNvPr id="279" name="Shape 73"/>
          <p:cNvSpPr/>
          <p:nvPr/>
        </p:nvSpPr>
        <p:spPr>
          <a:xfrm rot="10800000">
            <a:off x="22491700" y="4394200"/>
            <a:ext cx="317500" cy="1460500"/>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280" name="th-2.jpeg" descr="th-2.jpeg"/>
          <p:cNvPicPr>
            <a:picLocks noChangeAspect="1"/>
          </p:cNvPicPr>
          <p:nvPr/>
        </p:nvPicPr>
        <p:blipFill>
          <a:blip r:embed="rId2">
            <a:extLst/>
          </a:blip>
          <a:stretch>
            <a:fillRect/>
          </a:stretch>
        </p:blipFill>
        <p:spPr>
          <a:xfrm>
            <a:off x="359716" y="6741279"/>
            <a:ext cx="10272253" cy="684817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75"/>
          <p:cNvSpPr txBox="1">
            <a:spLocks noGrp="1"/>
          </p:cNvSpPr>
          <p:nvPr>
            <p:ph type="sldNum" sz="quarter" idx="4294967295"/>
          </p:nvPr>
        </p:nvSpPr>
        <p:spPr>
          <a:xfrm>
            <a:off x="23537290" y="647698"/>
            <a:ext cx="384049"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2</a:t>
            </a:fld>
            <a:endParaRPr/>
          </a:p>
        </p:txBody>
      </p:sp>
      <p:sp>
        <p:nvSpPr>
          <p:cNvPr id="46" name="Shape 476"/>
          <p:cNvSpPr txBox="1"/>
          <p:nvPr/>
        </p:nvSpPr>
        <p:spPr>
          <a:xfrm>
            <a:off x="10397538" y="1314450"/>
            <a:ext cx="3588920"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defRPr sz="7200">
                <a:latin typeface="Montserrat Light"/>
                <a:ea typeface="Montserrat Light"/>
                <a:cs typeface="Montserrat Light"/>
                <a:sym typeface="Montserrat Light"/>
              </a:defRPr>
            </a:lvl1pPr>
          </a:lstStyle>
          <a:p>
            <a:r>
              <a:t>Agenda</a:t>
            </a:r>
          </a:p>
        </p:txBody>
      </p:sp>
      <p:sp>
        <p:nvSpPr>
          <p:cNvPr id="47" name="Shape 478"/>
          <p:cNvSpPr txBox="1"/>
          <p:nvPr/>
        </p:nvSpPr>
        <p:spPr>
          <a:xfrm>
            <a:off x="3756947" y="4335976"/>
            <a:ext cx="392430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80000"/>
              </a:lnSpc>
              <a:defRPr sz="3600" cap="all">
                <a:latin typeface="Montserrat Bold"/>
                <a:ea typeface="Montserrat Bold"/>
                <a:cs typeface="Montserrat Bold"/>
                <a:sym typeface="Montserrat Bold"/>
              </a:defRPr>
            </a:lvl1pPr>
          </a:lstStyle>
          <a:p>
            <a:r>
              <a:t>THE PAST OF eCommerce</a:t>
            </a:r>
          </a:p>
        </p:txBody>
      </p:sp>
      <p:sp>
        <p:nvSpPr>
          <p:cNvPr id="48" name="Shape 479"/>
          <p:cNvSpPr/>
          <p:nvPr/>
        </p:nvSpPr>
        <p:spPr>
          <a:xfrm>
            <a:off x="3427619" y="4254787"/>
            <a:ext cx="4559306" cy="1155704"/>
          </a:xfrm>
          <a:prstGeom prst="rect">
            <a:avLst/>
          </a:prstGeom>
          <a:ln w="63500">
            <a:solidFill>
              <a:schemeClr val="accent5"/>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9" name="Shape 480"/>
          <p:cNvSpPr txBox="1"/>
          <p:nvPr/>
        </p:nvSpPr>
        <p:spPr>
          <a:xfrm>
            <a:off x="1099925" y="3600450"/>
            <a:ext cx="1219204"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6000">
                <a:latin typeface="Montserrat Bold"/>
                <a:ea typeface="Montserrat Bold"/>
                <a:cs typeface="Montserrat Bold"/>
                <a:sym typeface="Montserrat Bold"/>
              </a:defRPr>
            </a:lvl1pPr>
          </a:lstStyle>
          <a:p>
            <a:r>
              <a:t>1</a:t>
            </a:r>
          </a:p>
        </p:txBody>
      </p:sp>
      <p:sp>
        <p:nvSpPr>
          <p:cNvPr id="50" name="Shape 481"/>
          <p:cNvSpPr txBox="1"/>
          <p:nvPr/>
        </p:nvSpPr>
        <p:spPr>
          <a:xfrm>
            <a:off x="757025" y="7245349"/>
            <a:ext cx="1892302"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6000">
                <a:latin typeface="Montserrat Bold"/>
                <a:ea typeface="Montserrat Bold"/>
                <a:cs typeface="Montserrat Bold"/>
                <a:sym typeface="Montserrat Bold"/>
              </a:defRPr>
            </a:lvl1pPr>
          </a:lstStyle>
          <a:p>
            <a:r>
              <a:t>2</a:t>
            </a:r>
          </a:p>
        </p:txBody>
      </p:sp>
      <p:sp>
        <p:nvSpPr>
          <p:cNvPr id="51" name="Shape 482"/>
          <p:cNvSpPr txBox="1"/>
          <p:nvPr/>
        </p:nvSpPr>
        <p:spPr>
          <a:xfrm>
            <a:off x="8732625" y="3600450"/>
            <a:ext cx="1892303"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6000">
                <a:latin typeface="Montserrat Bold"/>
                <a:ea typeface="Montserrat Bold"/>
                <a:cs typeface="Montserrat Bold"/>
                <a:sym typeface="Montserrat Bold"/>
              </a:defRPr>
            </a:lvl1pPr>
          </a:lstStyle>
          <a:p>
            <a:r>
              <a:t>3</a:t>
            </a:r>
          </a:p>
        </p:txBody>
      </p:sp>
      <p:sp>
        <p:nvSpPr>
          <p:cNvPr id="52" name="Shape 483"/>
          <p:cNvSpPr txBox="1"/>
          <p:nvPr/>
        </p:nvSpPr>
        <p:spPr>
          <a:xfrm>
            <a:off x="8732625" y="7245349"/>
            <a:ext cx="1892303"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6000">
                <a:latin typeface="Montserrat Bold"/>
                <a:ea typeface="Montserrat Bold"/>
                <a:cs typeface="Montserrat Bold"/>
                <a:sym typeface="Montserrat Bold"/>
              </a:defRPr>
            </a:lvl1pPr>
          </a:lstStyle>
          <a:p>
            <a:r>
              <a:t>4</a:t>
            </a:r>
          </a:p>
        </p:txBody>
      </p:sp>
      <p:sp>
        <p:nvSpPr>
          <p:cNvPr id="53" name="Shape 484"/>
          <p:cNvSpPr txBox="1"/>
          <p:nvPr/>
        </p:nvSpPr>
        <p:spPr>
          <a:xfrm>
            <a:off x="16543126" y="3600450"/>
            <a:ext cx="1892303"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6000">
                <a:latin typeface="Montserrat Bold"/>
                <a:ea typeface="Montserrat Bold"/>
                <a:cs typeface="Montserrat Bold"/>
                <a:sym typeface="Montserrat Bold"/>
              </a:defRPr>
            </a:lvl1pPr>
          </a:lstStyle>
          <a:p>
            <a:r>
              <a:t>5</a:t>
            </a:r>
          </a:p>
        </p:txBody>
      </p:sp>
      <p:sp>
        <p:nvSpPr>
          <p:cNvPr id="54" name="Shape 485"/>
          <p:cNvSpPr txBox="1"/>
          <p:nvPr/>
        </p:nvSpPr>
        <p:spPr>
          <a:xfrm>
            <a:off x="16543126" y="7245349"/>
            <a:ext cx="1892303"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6000">
                <a:latin typeface="Montserrat Bold"/>
                <a:ea typeface="Montserrat Bold"/>
                <a:cs typeface="Montserrat Bold"/>
                <a:sym typeface="Montserrat Bold"/>
              </a:defRPr>
            </a:lvl1pPr>
          </a:lstStyle>
          <a:p>
            <a:r>
              <a:t>6</a:t>
            </a:r>
          </a:p>
        </p:txBody>
      </p:sp>
      <p:sp>
        <p:nvSpPr>
          <p:cNvPr id="55" name="Shape 486"/>
          <p:cNvSpPr/>
          <p:nvPr/>
        </p:nvSpPr>
        <p:spPr>
          <a:xfrm rot="16200000">
            <a:off x="1474574" y="5473698"/>
            <a:ext cx="457204" cy="1460503"/>
          </a:xfrm>
          <a:prstGeom prst="rect">
            <a:avLst/>
          </a:prstGeom>
          <a:solidFill>
            <a:schemeClr val="accent5"/>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56" name="Shape 487"/>
          <p:cNvSpPr/>
          <p:nvPr/>
        </p:nvSpPr>
        <p:spPr>
          <a:xfrm rot="16200000">
            <a:off x="1474574" y="9156699"/>
            <a:ext cx="457204" cy="1460503"/>
          </a:xfrm>
          <a:prstGeom prst="rect">
            <a:avLst/>
          </a:prstGeom>
          <a:solidFill>
            <a:schemeClr val="accent3"/>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57" name="Shape 488"/>
          <p:cNvSpPr/>
          <p:nvPr/>
        </p:nvSpPr>
        <p:spPr>
          <a:xfrm rot="16200000">
            <a:off x="9462875" y="5473698"/>
            <a:ext cx="457203" cy="1460503"/>
          </a:xfrm>
          <a:prstGeom prst="rect">
            <a:avLst/>
          </a:prstGeom>
          <a:solidFill>
            <a:schemeClr val="accent6"/>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58" name="Shape 489"/>
          <p:cNvSpPr/>
          <p:nvPr/>
        </p:nvSpPr>
        <p:spPr>
          <a:xfrm rot="16200000">
            <a:off x="9462875" y="9156699"/>
            <a:ext cx="457203" cy="1460503"/>
          </a:xfrm>
          <a:prstGeom prst="rect">
            <a:avLst/>
          </a:prstGeom>
          <a:solidFill>
            <a:srgbClr val="262E31"/>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59" name="Shape 490"/>
          <p:cNvSpPr/>
          <p:nvPr/>
        </p:nvSpPr>
        <p:spPr>
          <a:xfrm rot="16200000">
            <a:off x="17260676" y="5473698"/>
            <a:ext cx="457203" cy="1460503"/>
          </a:xfrm>
          <a:prstGeom prst="rect">
            <a:avLst/>
          </a:prstGeom>
          <a:solidFill>
            <a:schemeClr val="accent1"/>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0" name="Shape 491"/>
          <p:cNvSpPr/>
          <p:nvPr/>
        </p:nvSpPr>
        <p:spPr>
          <a:xfrm rot="16200000">
            <a:off x="17260676" y="9156699"/>
            <a:ext cx="457203" cy="1460503"/>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1" name="Shape 492"/>
          <p:cNvSpPr txBox="1"/>
          <p:nvPr/>
        </p:nvSpPr>
        <p:spPr>
          <a:xfrm>
            <a:off x="3756947" y="7968177"/>
            <a:ext cx="392430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80000"/>
              </a:lnSpc>
              <a:defRPr sz="3600" cap="all">
                <a:latin typeface="Montserrat Bold"/>
                <a:ea typeface="Montserrat Bold"/>
                <a:cs typeface="Montserrat Bold"/>
                <a:sym typeface="Montserrat Bold"/>
              </a:defRPr>
            </a:lvl1pPr>
          </a:lstStyle>
          <a:p>
            <a:r>
              <a:t>The success of amazon</a:t>
            </a:r>
          </a:p>
        </p:txBody>
      </p:sp>
      <p:sp>
        <p:nvSpPr>
          <p:cNvPr id="62" name="Shape 493"/>
          <p:cNvSpPr/>
          <p:nvPr/>
        </p:nvSpPr>
        <p:spPr>
          <a:xfrm>
            <a:off x="3427619" y="7886988"/>
            <a:ext cx="4559306" cy="1155704"/>
          </a:xfrm>
          <a:prstGeom prst="rect">
            <a:avLst/>
          </a:prstGeom>
          <a:ln w="63500">
            <a:solidFill>
              <a:schemeClr val="accent3"/>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3" name="Shape 494"/>
          <p:cNvSpPr txBox="1"/>
          <p:nvPr/>
        </p:nvSpPr>
        <p:spPr>
          <a:xfrm>
            <a:off x="11669048" y="4335976"/>
            <a:ext cx="392430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80000"/>
              </a:lnSpc>
              <a:defRPr sz="3600" cap="all">
                <a:latin typeface="Montserrat Bold"/>
                <a:ea typeface="Montserrat Bold"/>
                <a:cs typeface="Montserrat Bold"/>
                <a:sym typeface="Montserrat Bold"/>
              </a:defRPr>
            </a:lvl1pPr>
          </a:lstStyle>
          <a:p>
            <a:r>
              <a:t>THE FUTURE OF ECOMMERCE</a:t>
            </a:r>
          </a:p>
        </p:txBody>
      </p:sp>
      <p:sp>
        <p:nvSpPr>
          <p:cNvPr id="64" name="Shape 495"/>
          <p:cNvSpPr/>
          <p:nvPr/>
        </p:nvSpPr>
        <p:spPr>
          <a:xfrm>
            <a:off x="11339720" y="4254787"/>
            <a:ext cx="4559306" cy="1155704"/>
          </a:xfrm>
          <a:prstGeom prst="rect">
            <a:avLst/>
          </a:prstGeom>
          <a:ln w="63500">
            <a:solidFill>
              <a:schemeClr val="accent6"/>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5" name="Shape 496"/>
          <p:cNvSpPr txBox="1"/>
          <p:nvPr/>
        </p:nvSpPr>
        <p:spPr>
          <a:xfrm>
            <a:off x="11669048" y="7968177"/>
            <a:ext cx="392430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80000"/>
              </a:lnSpc>
              <a:defRPr sz="3600" cap="all">
                <a:latin typeface="Montserrat Bold"/>
                <a:ea typeface="Montserrat Bold"/>
                <a:cs typeface="Montserrat Bold"/>
                <a:sym typeface="Montserrat Bold"/>
              </a:defRPr>
            </a:lvl1pPr>
          </a:lstStyle>
          <a:p>
            <a:r>
              <a:t>STATUS QUO ECOMMERCE</a:t>
            </a:r>
          </a:p>
        </p:txBody>
      </p:sp>
      <p:sp>
        <p:nvSpPr>
          <p:cNvPr id="66" name="Shape 497"/>
          <p:cNvSpPr/>
          <p:nvPr/>
        </p:nvSpPr>
        <p:spPr>
          <a:xfrm>
            <a:off x="11339720" y="7886988"/>
            <a:ext cx="4559306" cy="1155704"/>
          </a:xfrm>
          <a:prstGeom prst="rect">
            <a:avLst/>
          </a:prstGeom>
          <a:ln w="63500">
            <a:solidFill>
              <a:srgbClr val="262E31"/>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7" name="Shape 498"/>
          <p:cNvSpPr txBox="1"/>
          <p:nvPr/>
        </p:nvSpPr>
        <p:spPr>
          <a:xfrm>
            <a:off x="19365249" y="4559498"/>
            <a:ext cx="392430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80000"/>
              </a:lnSpc>
              <a:defRPr sz="3600" cap="all">
                <a:latin typeface="Montserrat Bold"/>
                <a:ea typeface="Montserrat Bold"/>
                <a:cs typeface="Montserrat Bold"/>
                <a:sym typeface="Montserrat Bold"/>
              </a:defRPr>
            </a:lvl1pPr>
          </a:lstStyle>
          <a:p>
            <a:r>
              <a:t> AMAZON</a:t>
            </a:r>
          </a:p>
        </p:txBody>
      </p:sp>
      <p:sp>
        <p:nvSpPr>
          <p:cNvPr id="68" name="Shape 499"/>
          <p:cNvSpPr/>
          <p:nvPr/>
        </p:nvSpPr>
        <p:spPr>
          <a:xfrm>
            <a:off x="19035920" y="4254787"/>
            <a:ext cx="4559305" cy="1155704"/>
          </a:xfrm>
          <a:prstGeom prst="rect">
            <a:avLst/>
          </a:prstGeom>
          <a:ln w="63500">
            <a:solidFill>
              <a:schemeClr val="accent1"/>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9" name="Shape 500"/>
          <p:cNvSpPr txBox="1"/>
          <p:nvPr/>
        </p:nvSpPr>
        <p:spPr>
          <a:xfrm>
            <a:off x="19365249" y="8191696"/>
            <a:ext cx="392430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80000"/>
              </a:lnSpc>
              <a:defRPr sz="3600" cap="all">
                <a:latin typeface="Montserrat Bold"/>
                <a:ea typeface="Montserrat Bold"/>
                <a:cs typeface="Montserrat Bold"/>
                <a:sym typeface="Montserrat Bold"/>
              </a:defRPr>
            </a:lvl1pPr>
          </a:lstStyle>
          <a:p>
            <a:r>
              <a:t>RECO</a:t>
            </a:r>
          </a:p>
        </p:txBody>
      </p:sp>
      <p:sp>
        <p:nvSpPr>
          <p:cNvPr id="70" name="Shape 501"/>
          <p:cNvSpPr/>
          <p:nvPr/>
        </p:nvSpPr>
        <p:spPr>
          <a:xfrm>
            <a:off x="19035920" y="7886988"/>
            <a:ext cx="4559305" cy="1155704"/>
          </a:xfrm>
          <a:prstGeom prst="rect">
            <a:avLst/>
          </a:prstGeom>
          <a:ln w="63500">
            <a:solidFill>
              <a:schemeClr val="accent4"/>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56"/>
          <p:cNvSpPr txBox="1"/>
          <p:nvPr/>
        </p:nvSpPr>
        <p:spPr>
          <a:xfrm>
            <a:off x="4580698" y="6159499"/>
            <a:ext cx="15635225"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1155700">
              <a:defRPr sz="9000">
                <a:latin typeface="Montserrat Light"/>
                <a:ea typeface="Montserrat Light"/>
                <a:cs typeface="Montserrat Light"/>
                <a:sym typeface="Montserrat Light"/>
              </a:defRPr>
            </a:pPr>
            <a:r>
              <a:t>Projected future of</a:t>
            </a:r>
            <a:r>
              <a:rPr>
                <a:latin typeface="Montserrat Regular"/>
                <a:ea typeface="Montserrat Regular"/>
                <a:cs typeface="Montserrat Regular"/>
                <a:sym typeface="Montserrat Regular"/>
              </a:rPr>
              <a:t> </a:t>
            </a:r>
            <a:r>
              <a:t>Amazon</a:t>
            </a:r>
          </a:p>
        </p:txBody>
      </p:sp>
      <p:sp>
        <p:nvSpPr>
          <p:cNvPr id="283" name="Shape 66"/>
          <p:cNvSpPr txBox="1">
            <a:spLocks noGrp="1"/>
          </p:cNvSpPr>
          <p:nvPr>
            <p:ph type="sldNum" sz="quarter" idx="4294967295"/>
          </p:nvPr>
        </p:nvSpPr>
        <p:spPr>
          <a:xfrm>
            <a:off x="23227766" y="647698"/>
            <a:ext cx="693574"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20</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chartoftheday_13745_amazon_revenue_forecast_n.jpg" descr="chartoftheday_13745_amazon_revenue_forecast_n.jpg"/>
          <p:cNvPicPr>
            <a:picLocks noChangeAspect="1"/>
          </p:cNvPicPr>
          <p:nvPr/>
        </p:nvPicPr>
        <p:blipFill>
          <a:blip r:embed="rId2">
            <a:extLst/>
          </a:blip>
          <a:stretch>
            <a:fillRect/>
          </a:stretch>
        </p:blipFill>
        <p:spPr>
          <a:xfrm>
            <a:off x="4258476" y="1205364"/>
            <a:ext cx="15867047" cy="113052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68"/>
          <p:cNvSpPr txBox="1">
            <a:spLocks noGrp="1"/>
          </p:cNvSpPr>
          <p:nvPr>
            <p:ph type="sldNum" sz="quarter" idx="4294967295"/>
          </p:nvPr>
        </p:nvSpPr>
        <p:spPr>
          <a:xfrm>
            <a:off x="23267542" y="647698"/>
            <a:ext cx="653797"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22</a:t>
            </a:fld>
            <a:endParaRPr/>
          </a:p>
        </p:txBody>
      </p:sp>
      <p:sp>
        <p:nvSpPr>
          <p:cNvPr id="288" name="Shape 71"/>
          <p:cNvSpPr txBox="1"/>
          <p:nvPr/>
        </p:nvSpPr>
        <p:spPr>
          <a:xfrm>
            <a:off x="13663761" y="4042409"/>
            <a:ext cx="8407404"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1155700">
              <a:lnSpc>
                <a:spcPct val="80000"/>
              </a:lnSpc>
              <a:defRPr sz="7200">
                <a:latin typeface="Montserrat Light"/>
                <a:ea typeface="Montserrat Light"/>
                <a:cs typeface="Montserrat Light"/>
                <a:sym typeface="Montserrat Light"/>
              </a:defRPr>
            </a:pPr>
            <a:r>
              <a:t>The future tools of </a:t>
            </a:r>
            <a:r>
              <a:rPr>
                <a:latin typeface="Montserrat Bold"/>
                <a:ea typeface="Montserrat Bold"/>
                <a:cs typeface="Montserrat Bold"/>
                <a:sym typeface="Montserrat Bold"/>
              </a:rPr>
              <a:t>amazon</a:t>
            </a:r>
          </a:p>
        </p:txBody>
      </p:sp>
      <p:sp>
        <p:nvSpPr>
          <p:cNvPr id="289" name="Shape 72"/>
          <p:cNvSpPr txBox="1"/>
          <p:nvPr/>
        </p:nvSpPr>
        <p:spPr>
          <a:xfrm>
            <a:off x="12122150" y="6851649"/>
            <a:ext cx="10795000" cy="413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r" defTabSz="952500">
              <a:lnSpc>
                <a:spcPct val="130000"/>
              </a:lnSpc>
              <a:defRPr sz="3000">
                <a:uFill>
                  <a:solidFill>
                    <a:srgbClr val="323C40"/>
                  </a:solidFill>
                </a:uFill>
                <a:latin typeface="Montserrat Regular"/>
                <a:ea typeface="Montserrat Regular"/>
                <a:cs typeface="Montserrat Regular"/>
                <a:sym typeface="Montserrat Regular"/>
              </a:defRPr>
            </a:pPr>
            <a:r>
              <a:t>Photo- or video-recognition</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More language options</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AI assistance</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Food delivery </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Strong focus on AmazonFRESH</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Amazon Healthcare</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O2O-connection</a:t>
            </a:r>
          </a:p>
        </p:txBody>
      </p:sp>
      <p:sp>
        <p:nvSpPr>
          <p:cNvPr id="290" name="Shape 73"/>
          <p:cNvSpPr/>
          <p:nvPr/>
        </p:nvSpPr>
        <p:spPr>
          <a:xfrm rot="10800000">
            <a:off x="22491700" y="4394200"/>
            <a:ext cx="317500" cy="1460500"/>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291" name="futureamazon.jpg" descr="futureamazon.jpg"/>
          <p:cNvPicPr>
            <a:picLocks noChangeAspect="1"/>
          </p:cNvPicPr>
          <p:nvPr/>
        </p:nvPicPr>
        <p:blipFill>
          <a:blip r:embed="rId2">
            <a:extLst/>
          </a:blip>
          <a:stretch>
            <a:fillRect/>
          </a:stretch>
        </p:blipFill>
        <p:spPr>
          <a:xfrm>
            <a:off x="6554792" y="7448550"/>
            <a:ext cx="8429447" cy="4745991"/>
          </a:xfrm>
          <a:prstGeom prst="rect">
            <a:avLst/>
          </a:prstGeom>
          <a:ln w="12700">
            <a:miter lim="400000"/>
          </a:ln>
          <a:effectLst>
            <a:reflection stA="50000" endPos="40000" dir="5400000" sy="-100000" algn="bl" rotWithShape="0"/>
          </a:effectLst>
        </p:spPr>
      </p:pic>
      <p:pic>
        <p:nvPicPr>
          <p:cNvPr id="292" name="Amazon_Go_store_seattle.0.jpg" descr="Amazon_Go_store_seattle.0.jpg"/>
          <p:cNvPicPr>
            <a:picLocks noChangeAspect="1"/>
          </p:cNvPicPr>
          <p:nvPr/>
        </p:nvPicPr>
        <p:blipFill>
          <a:blip r:embed="rId3">
            <a:extLst/>
          </a:blip>
          <a:stretch>
            <a:fillRect/>
          </a:stretch>
        </p:blipFill>
        <p:spPr>
          <a:xfrm>
            <a:off x="296411" y="2334892"/>
            <a:ext cx="8140067" cy="5426716"/>
          </a:xfrm>
          <a:prstGeom prst="rect">
            <a:avLst/>
          </a:prstGeom>
          <a:ln w="12700">
            <a:miter lim="400000"/>
          </a:ln>
          <a:effectLst>
            <a:reflection stA="50000" endPos="40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68"/>
          <p:cNvSpPr txBox="1">
            <a:spLocks noGrp="1"/>
          </p:cNvSpPr>
          <p:nvPr>
            <p:ph type="sldNum" sz="quarter" idx="4294967295"/>
          </p:nvPr>
        </p:nvSpPr>
        <p:spPr>
          <a:xfrm>
            <a:off x="23266629" y="647698"/>
            <a:ext cx="654711"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23</a:t>
            </a:fld>
            <a:endParaRPr/>
          </a:p>
        </p:txBody>
      </p:sp>
      <p:sp>
        <p:nvSpPr>
          <p:cNvPr id="295" name="Shape 70"/>
          <p:cNvSpPr/>
          <p:nvPr/>
        </p:nvSpPr>
        <p:spPr>
          <a:xfrm>
            <a:off x="-3890" y="-74089"/>
            <a:ext cx="14159330" cy="19876392"/>
          </a:xfrm>
          <a:custGeom>
            <a:avLst/>
            <a:gdLst/>
            <a:ahLst/>
            <a:cxnLst>
              <a:cxn ang="0">
                <a:pos x="wd2" y="hd2"/>
              </a:cxn>
              <a:cxn ang="5400000">
                <a:pos x="wd2" y="hd2"/>
              </a:cxn>
              <a:cxn ang="10800000">
                <a:pos x="wd2" y="hd2"/>
              </a:cxn>
              <a:cxn ang="16200000">
                <a:pos x="wd2" y="hd2"/>
              </a:cxn>
            </a:cxnLst>
            <a:rect l="0" t="0" r="r" b="b"/>
            <a:pathLst>
              <a:path w="21600" h="21600" extrusionOk="0">
                <a:moveTo>
                  <a:pt x="0" y="5"/>
                </a:moveTo>
                <a:lnTo>
                  <a:pt x="0" y="21600"/>
                </a:lnTo>
                <a:cubicBezTo>
                  <a:pt x="1370" y="20761"/>
                  <a:pt x="2652" y="19851"/>
                  <a:pt x="3835" y="18878"/>
                </a:cubicBezTo>
                <a:cubicBezTo>
                  <a:pt x="5163" y="17784"/>
                  <a:pt x="6360" y="16615"/>
                  <a:pt x="7540" y="15434"/>
                </a:cubicBezTo>
                <a:cubicBezTo>
                  <a:pt x="12480" y="10493"/>
                  <a:pt x="17164" y="5336"/>
                  <a:pt x="21600" y="0"/>
                </a:cubicBezTo>
                <a:lnTo>
                  <a:pt x="0" y="5"/>
                </a:lnTo>
                <a:close/>
              </a:path>
            </a:pathLst>
          </a:custGeom>
          <a:blipFill>
            <a:blip r:embed="rId2"/>
            <a:stretch>
              <a:fillRect/>
            </a:stretch>
          </a:blipFill>
          <a:ln w="12700">
            <a:miter lim="400000"/>
          </a:ln>
        </p:spPr>
        <p:txBody>
          <a:bodyPr lIns="50800" tIns="50800" rIns="50800" bIns="50800" anchor="ctr"/>
          <a:lstStyle/>
          <a:p>
            <a:pPr>
              <a:defRPr>
                <a:solidFill>
                  <a:srgbClr val="000000"/>
                </a:solidFill>
              </a:defRPr>
            </a:pPr>
            <a:endParaRPr/>
          </a:p>
        </p:txBody>
      </p:sp>
      <p:sp>
        <p:nvSpPr>
          <p:cNvPr id="296" name="Shape 71"/>
          <p:cNvSpPr txBox="1"/>
          <p:nvPr/>
        </p:nvSpPr>
        <p:spPr>
          <a:xfrm>
            <a:off x="11780848" y="4042409"/>
            <a:ext cx="10290317"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r" defTabSz="1155700">
              <a:lnSpc>
                <a:spcPct val="80000"/>
              </a:lnSpc>
              <a:defRPr sz="7200">
                <a:latin typeface="Montserrat Light"/>
                <a:ea typeface="Montserrat Light"/>
                <a:cs typeface="Montserrat Light"/>
                <a:sym typeface="Montserrat Light"/>
              </a:defRPr>
            </a:pPr>
            <a:r>
              <a:t>How to face </a:t>
            </a:r>
            <a:br/>
            <a:r>
              <a:rPr>
                <a:latin typeface="Montserrat Bold"/>
                <a:ea typeface="Montserrat Bold"/>
                <a:cs typeface="Montserrat Bold"/>
                <a:sym typeface="Montserrat Bold"/>
              </a:rPr>
              <a:t>new competition </a:t>
            </a:r>
          </a:p>
        </p:txBody>
      </p:sp>
      <p:sp>
        <p:nvSpPr>
          <p:cNvPr id="297" name="Shape 72"/>
          <p:cNvSpPr txBox="1"/>
          <p:nvPr/>
        </p:nvSpPr>
        <p:spPr>
          <a:xfrm>
            <a:off x="12122150" y="6851649"/>
            <a:ext cx="10795000" cy="4745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r" defTabSz="952500">
              <a:lnSpc>
                <a:spcPct val="130000"/>
              </a:lnSpc>
              <a:defRPr sz="3000">
                <a:uFill>
                  <a:solidFill>
                    <a:srgbClr val="323C40"/>
                  </a:solidFill>
                </a:uFill>
                <a:latin typeface="Montserrat Bold"/>
                <a:ea typeface="Montserrat Bold"/>
                <a:cs typeface="Montserrat Bold"/>
                <a:sym typeface="Montserrat Bold"/>
              </a:defRPr>
            </a:pPr>
            <a:r>
              <a:t>JD &amp; Alibaba</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endParaRP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Emerging middle- and upper classes do not associate Chinese products with a high level of quality</a:t>
            </a:r>
          </a:p>
          <a:p>
            <a:pPr algn="r" defTabSz="952500">
              <a:lnSpc>
                <a:spcPct val="130000"/>
              </a:lnSpc>
              <a:defRPr sz="3000">
                <a:uFill>
                  <a:solidFill>
                    <a:srgbClr val="323C40"/>
                  </a:solidFill>
                </a:uFill>
                <a:latin typeface="Montserrat Regular"/>
                <a:ea typeface="Montserrat Regular"/>
                <a:cs typeface="Montserrat Regular"/>
                <a:sym typeface="Montserrat Regular"/>
              </a:defRPr>
            </a:pPr>
            <a:endParaRPr/>
          </a:p>
          <a:p>
            <a:pPr algn="r" defTabSz="952500">
              <a:lnSpc>
                <a:spcPct val="130000"/>
              </a:lnSpc>
              <a:defRPr sz="3000">
                <a:uFill>
                  <a:solidFill>
                    <a:srgbClr val="323C40"/>
                  </a:solidFill>
                </a:uFill>
                <a:latin typeface="Montserrat Regular"/>
                <a:ea typeface="Montserrat Regular"/>
                <a:cs typeface="Montserrat Regular"/>
                <a:sym typeface="Montserrat Regular"/>
              </a:defRPr>
            </a:pPr>
            <a:r>
              <a:t>Paying attention to developing markets (e.g. Africa) where Chinese companies keep investing</a:t>
            </a:r>
          </a:p>
        </p:txBody>
      </p:sp>
      <p:sp>
        <p:nvSpPr>
          <p:cNvPr id="298" name="Shape 73"/>
          <p:cNvSpPr/>
          <p:nvPr/>
        </p:nvSpPr>
        <p:spPr>
          <a:xfrm rot="10800000">
            <a:off x="22491700" y="4394200"/>
            <a:ext cx="317500" cy="1460500"/>
          </a:xfrm>
          <a:prstGeom prst="rect">
            <a:avLst/>
          </a:prstGeom>
          <a:solidFill>
            <a:schemeClr val="accent4"/>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56"/>
          <p:cNvSpPr txBox="1"/>
          <p:nvPr/>
        </p:nvSpPr>
        <p:spPr>
          <a:xfrm>
            <a:off x="4317288" y="5962649"/>
            <a:ext cx="14607693" cy="179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1155700">
              <a:defRPr sz="11600">
                <a:latin typeface="Montserrat Light"/>
                <a:ea typeface="Montserrat Light"/>
                <a:cs typeface="Montserrat Light"/>
                <a:sym typeface="Montserrat Light"/>
              </a:defRPr>
            </a:lvl1pPr>
          </a:lstStyle>
          <a:p>
            <a:r>
              <a:t>Thanks for listening!</a:t>
            </a:r>
          </a:p>
        </p:txBody>
      </p:sp>
      <p:sp>
        <p:nvSpPr>
          <p:cNvPr id="301" name="Shape 66"/>
          <p:cNvSpPr txBox="1">
            <a:spLocks noGrp="1"/>
          </p:cNvSpPr>
          <p:nvPr>
            <p:ph type="sldNum" sz="quarter" idx="4294967295"/>
          </p:nvPr>
        </p:nvSpPr>
        <p:spPr>
          <a:xfrm>
            <a:off x="23226853" y="647698"/>
            <a:ext cx="694488"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24</a:t>
            </a:fld>
            <a:endParaRPr/>
          </a:p>
        </p:txBody>
      </p:sp>
      <p:pic>
        <p:nvPicPr>
          <p:cNvPr id="302" name="chartoftheday_15334_amazon_long_term_return_n.jpg" descr="chartoftheday_15334_amazon_long_term_return_n.jpg"/>
          <p:cNvPicPr>
            <a:picLocks noChangeAspect="1"/>
          </p:cNvPicPr>
          <p:nvPr/>
        </p:nvPicPr>
        <p:blipFill>
          <a:blip r:embed="rId2">
            <a:extLst/>
          </a:blip>
          <a:stretch>
            <a:fillRect/>
          </a:stretch>
        </p:blipFill>
        <p:spPr>
          <a:xfrm>
            <a:off x="4111700" y="1100786"/>
            <a:ext cx="16160600" cy="11514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7" presetClass="entr" presetSubtype="1" fill="hold" grpId="0" nodeType="clickEffect">
                                  <p:stCondLst>
                                    <p:cond delay="0"/>
                                  </p:stCondLst>
                                  <p:iterate>
                                    <p:tmAbs val="0"/>
                                  </p:iterate>
                                  <p:childTnLst>
                                    <p:set>
                                      <p:cBhvr>
                                        <p:cTn id="6" fill="hold"/>
                                        <p:tgtEl>
                                          <p:spTgt spid="302"/>
                                        </p:tgtEl>
                                        <p:attrNameLst>
                                          <p:attrName>style.visibility</p:attrName>
                                        </p:attrNameLst>
                                      </p:cBhvr>
                                      <p:to>
                                        <p:strVal val="visible"/>
                                      </p:to>
                                    </p:set>
                                    <p:anim calcmode="lin" valueType="num">
                                      <p:cBhvr>
                                        <p:cTn id="7" dur="3000" fill="hold"/>
                                        <p:tgtEl>
                                          <p:spTgt spid="302"/>
                                        </p:tgtEl>
                                        <p:attrNameLst>
                                          <p:attrName>ppt_x</p:attrName>
                                        </p:attrNameLst>
                                      </p:cBhvr>
                                      <p:tavLst>
                                        <p:tav tm="0">
                                          <p:val>
                                            <p:strVal val="#ppt_x"/>
                                          </p:val>
                                        </p:tav>
                                        <p:tav tm="100000">
                                          <p:val>
                                            <p:strVal val="#ppt_x"/>
                                          </p:val>
                                        </p:tav>
                                      </p:tavLst>
                                    </p:anim>
                                    <p:anim calcmode="lin" valueType="num">
                                      <p:cBhvr>
                                        <p:cTn id="8" dur="3000" fill="hold"/>
                                        <p:tgtEl>
                                          <p:spTgt spid="3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56"/>
          <p:cNvSpPr txBox="1"/>
          <p:nvPr/>
        </p:nvSpPr>
        <p:spPr>
          <a:xfrm>
            <a:off x="7853705" y="5962649"/>
            <a:ext cx="8196327" cy="179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1155700">
              <a:defRPr sz="11600">
                <a:latin typeface="Montserrat Light"/>
                <a:ea typeface="Montserrat Light"/>
                <a:cs typeface="Montserrat Light"/>
                <a:sym typeface="Montserrat Light"/>
              </a:defRPr>
            </a:lvl1pPr>
          </a:lstStyle>
          <a:p>
            <a:r>
              <a:t>Questions?</a:t>
            </a:r>
          </a:p>
        </p:txBody>
      </p:sp>
      <p:sp>
        <p:nvSpPr>
          <p:cNvPr id="305" name="Shape 66"/>
          <p:cNvSpPr txBox="1">
            <a:spLocks noGrp="1"/>
          </p:cNvSpPr>
          <p:nvPr>
            <p:ph type="sldNum" sz="quarter" idx="4294967295"/>
          </p:nvPr>
        </p:nvSpPr>
        <p:spPr>
          <a:xfrm>
            <a:off x="23265257" y="647698"/>
            <a:ext cx="656083"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25</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56"/>
          <p:cNvSpPr txBox="1"/>
          <p:nvPr/>
        </p:nvSpPr>
        <p:spPr>
          <a:xfrm>
            <a:off x="5292216" y="6159498"/>
            <a:ext cx="13799567"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1155700">
              <a:defRPr sz="9000">
                <a:latin typeface="Montserrat Light"/>
                <a:ea typeface="Montserrat Light"/>
                <a:cs typeface="Montserrat Light"/>
                <a:sym typeface="Montserrat Light"/>
              </a:defRPr>
            </a:pPr>
            <a:r>
              <a:t>The past of</a:t>
            </a:r>
            <a:r>
              <a:rPr>
                <a:latin typeface="Montserrat Regular"/>
                <a:ea typeface="Montserrat Regular"/>
                <a:cs typeface="Montserrat Regular"/>
                <a:sym typeface="Montserrat Regular"/>
              </a:rPr>
              <a:t> </a:t>
            </a:r>
            <a:r>
              <a:rPr>
                <a:latin typeface="Montserrat Bold"/>
                <a:ea typeface="Montserrat Bold"/>
                <a:cs typeface="Montserrat Bold"/>
                <a:sym typeface="Montserrat Bold"/>
              </a:rPr>
              <a:t>eCommerce</a:t>
            </a:r>
          </a:p>
        </p:txBody>
      </p:sp>
      <p:sp>
        <p:nvSpPr>
          <p:cNvPr id="73" name="Shape 66"/>
          <p:cNvSpPr txBox="1">
            <a:spLocks noGrp="1"/>
          </p:cNvSpPr>
          <p:nvPr>
            <p:ph type="sldNum" sz="quarter" idx="4294967295"/>
          </p:nvPr>
        </p:nvSpPr>
        <p:spPr>
          <a:xfrm>
            <a:off x="23536377" y="647698"/>
            <a:ext cx="384963"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3</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348"/>
          <p:cNvSpPr txBox="1">
            <a:spLocks noGrp="1"/>
          </p:cNvSpPr>
          <p:nvPr>
            <p:ph type="sldNum" sz="quarter" idx="4294967295"/>
          </p:nvPr>
        </p:nvSpPr>
        <p:spPr>
          <a:xfrm>
            <a:off x="23492029" y="647698"/>
            <a:ext cx="429312"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4</a:t>
            </a:fld>
            <a:endParaRPr/>
          </a:p>
        </p:txBody>
      </p:sp>
      <p:sp>
        <p:nvSpPr>
          <p:cNvPr id="76" name="Shape 349"/>
          <p:cNvSpPr txBox="1"/>
          <p:nvPr/>
        </p:nvSpPr>
        <p:spPr>
          <a:xfrm>
            <a:off x="6673189" y="910876"/>
            <a:ext cx="11037622"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defTabSz="1155700">
              <a:defRPr sz="7200">
                <a:latin typeface="Montserrat Light"/>
                <a:ea typeface="Montserrat Light"/>
                <a:cs typeface="Montserrat Light"/>
                <a:sym typeface="Montserrat Light"/>
              </a:defRPr>
            </a:pPr>
            <a:r>
              <a:t>The past of </a:t>
            </a:r>
            <a:r>
              <a:rPr>
                <a:latin typeface="Montserrat Bold"/>
                <a:ea typeface="Montserrat Bold"/>
                <a:cs typeface="Montserrat Bold"/>
                <a:sym typeface="Montserrat Bold"/>
              </a:rPr>
              <a:t>eCommerce</a:t>
            </a:r>
          </a:p>
        </p:txBody>
      </p:sp>
      <p:sp>
        <p:nvSpPr>
          <p:cNvPr id="77" name="Shape 350"/>
          <p:cNvSpPr/>
          <p:nvPr/>
        </p:nvSpPr>
        <p:spPr>
          <a:xfrm>
            <a:off x="4791533" y="6451632"/>
            <a:ext cx="5511804" cy="2032004"/>
          </a:xfrm>
          <a:prstGeom prst="chevron">
            <a:avLst>
              <a:gd name="adj" fmla="val 43620"/>
            </a:avLst>
          </a:prstGeom>
          <a:solidFill>
            <a:schemeClr val="accent5"/>
          </a:solidFill>
          <a:ln w="12700">
            <a:miter lim="400000"/>
          </a:ln>
        </p:spPr>
        <p:txBody>
          <a:bodyPr lIns="50800" tIns="50800" rIns="50800" bIns="50800"/>
          <a:lstStyle/>
          <a:p>
            <a:pPr algn="l" defTabSz="457200">
              <a:defRPr sz="1200">
                <a:solidFill>
                  <a:srgbClr val="000000"/>
                </a:solidFill>
                <a:latin typeface="Montserrat Regular"/>
                <a:ea typeface="Montserrat Regular"/>
                <a:cs typeface="Montserrat Regular"/>
                <a:sym typeface="Montserrat Regular"/>
              </a:defRPr>
            </a:pPr>
            <a:endParaRPr/>
          </a:p>
        </p:txBody>
      </p:sp>
      <p:sp>
        <p:nvSpPr>
          <p:cNvPr id="78" name="Shape 351"/>
          <p:cNvSpPr/>
          <p:nvPr/>
        </p:nvSpPr>
        <p:spPr>
          <a:xfrm>
            <a:off x="9631433" y="6451632"/>
            <a:ext cx="4902202" cy="2032004"/>
          </a:xfrm>
          <a:prstGeom prst="chevron">
            <a:avLst>
              <a:gd name="adj" fmla="val 43620"/>
            </a:avLst>
          </a:prstGeom>
          <a:solidFill>
            <a:schemeClr val="accent3"/>
          </a:solidFill>
          <a:ln w="12700">
            <a:miter lim="400000"/>
          </a:ln>
        </p:spPr>
        <p:txBody>
          <a:bodyPr lIns="50800" tIns="50800" rIns="50800" bIns="50800"/>
          <a:lstStyle/>
          <a:p>
            <a:pPr algn="l" defTabSz="457200">
              <a:defRPr sz="1200">
                <a:solidFill>
                  <a:srgbClr val="000000"/>
                </a:solidFill>
                <a:latin typeface="Montserrat Regular"/>
                <a:ea typeface="Montserrat Regular"/>
                <a:cs typeface="Montserrat Regular"/>
                <a:sym typeface="Montserrat Regular"/>
              </a:defRPr>
            </a:pPr>
            <a:endParaRPr/>
          </a:p>
        </p:txBody>
      </p:sp>
      <p:sp>
        <p:nvSpPr>
          <p:cNvPr id="79" name="Shape 352"/>
          <p:cNvSpPr/>
          <p:nvPr/>
        </p:nvSpPr>
        <p:spPr>
          <a:xfrm>
            <a:off x="13854225" y="6451632"/>
            <a:ext cx="5854704" cy="2032004"/>
          </a:xfrm>
          <a:prstGeom prst="chevron">
            <a:avLst>
              <a:gd name="adj" fmla="val 43620"/>
            </a:avLst>
          </a:prstGeom>
          <a:solidFill>
            <a:schemeClr val="accent6"/>
          </a:solidFill>
          <a:ln w="12700">
            <a:miter lim="400000"/>
          </a:ln>
        </p:spPr>
        <p:txBody>
          <a:bodyPr lIns="50800" tIns="50800" rIns="50800" bIns="50800"/>
          <a:lstStyle/>
          <a:p>
            <a:pPr algn="l" defTabSz="457200">
              <a:defRPr sz="1200">
                <a:solidFill>
                  <a:srgbClr val="000000"/>
                </a:solidFill>
                <a:latin typeface="Montserrat Regular"/>
                <a:ea typeface="Montserrat Regular"/>
                <a:cs typeface="Montserrat Regular"/>
                <a:sym typeface="Montserrat Regular"/>
              </a:defRPr>
            </a:pPr>
            <a:endParaRPr/>
          </a:p>
        </p:txBody>
      </p:sp>
      <p:sp>
        <p:nvSpPr>
          <p:cNvPr id="80" name="Shape 353"/>
          <p:cNvSpPr/>
          <p:nvPr/>
        </p:nvSpPr>
        <p:spPr>
          <a:xfrm>
            <a:off x="19018118" y="6451632"/>
            <a:ext cx="4724404" cy="2032004"/>
          </a:xfrm>
          <a:prstGeom prst="chevron">
            <a:avLst>
              <a:gd name="adj" fmla="val 43620"/>
            </a:avLst>
          </a:prstGeom>
          <a:solidFill>
            <a:schemeClr val="accent1"/>
          </a:solidFill>
          <a:ln w="12700">
            <a:miter lim="400000"/>
          </a:ln>
        </p:spPr>
        <p:txBody>
          <a:bodyPr lIns="50800" tIns="50800" rIns="50800" bIns="50800"/>
          <a:lstStyle/>
          <a:p>
            <a:pPr algn="l" defTabSz="457200">
              <a:defRPr sz="1200">
                <a:solidFill>
                  <a:srgbClr val="000000"/>
                </a:solidFill>
                <a:latin typeface="Montserrat Regular"/>
                <a:ea typeface="Montserrat Regular"/>
                <a:cs typeface="Montserrat Regular"/>
                <a:sym typeface="Montserrat Regular"/>
              </a:defRPr>
            </a:pPr>
            <a:endParaRPr/>
          </a:p>
        </p:txBody>
      </p:sp>
      <p:sp>
        <p:nvSpPr>
          <p:cNvPr id="81" name="Shape 354"/>
          <p:cNvSpPr/>
          <p:nvPr/>
        </p:nvSpPr>
        <p:spPr>
          <a:xfrm>
            <a:off x="749300" y="6451632"/>
            <a:ext cx="4724400" cy="2032004"/>
          </a:xfrm>
          <a:prstGeom prst="chevron">
            <a:avLst>
              <a:gd name="adj" fmla="val 43620"/>
            </a:avLst>
          </a:prstGeom>
          <a:solidFill>
            <a:schemeClr val="accent4"/>
          </a:solidFill>
          <a:ln w="12700">
            <a:miter lim="400000"/>
          </a:ln>
        </p:spPr>
        <p:txBody>
          <a:bodyPr lIns="50800" tIns="50800" rIns="50800" bIns="50800"/>
          <a:lstStyle/>
          <a:p>
            <a:pPr algn="l" defTabSz="457200">
              <a:defRPr sz="1200">
                <a:solidFill>
                  <a:srgbClr val="000000"/>
                </a:solidFill>
                <a:latin typeface="Montserrat Regular"/>
                <a:ea typeface="Montserrat Regular"/>
                <a:cs typeface="Montserrat Regular"/>
                <a:sym typeface="Montserrat Regular"/>
              </a:defRPr>
            </a:pPr>
            <a:endParaRPr/>
          </a:p>
        </p:txBody>
      </p:sp>
      <p:sp>
        <p:nvSpPr>
          <p:cNvPr id="82" name="Shape 355"/>
          <p:cNvSpPr txBox="1"/>
          <p:nvPr/>
        </p:nvSpPr>
        <p:spPr>
          <a:xfrm>
            <a:off x="1806123" y="7182046"/>
            <a:ext cx="321628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90000"/>
              </a:lnSpc>
              <a:defRPr sz="3600" cap="all">
                <a:solidFill>
                  <a:srgbClr val="FFFFFF"/>
                </a:solidFill>
                <a:latin typeface="Montserrat Bold"/>
                <a:ea typeface="Montserrat Bold"/>
                <a:cs typeface="Montserrat Bold"/>
                <a:sym typeface="Montserrat Bold"/>
              </a:defRPr>
            </a:lvl1pPr>
          </a:lstStyle>
          <a:p>
            <a:r>
              <a:t>1970 – 1980s</a:t>
            </a:r>
          </a:p>
        </p:txBody>
      </p:sp>
      <p:sp>
        <p:nvSpPr>
          <p:cNvPr id="83" name="Shape 356"/>
          <p:cNvSpPr txBox="1"/>
          <p:nvPr/>
        </p:nvSpPr>
        <p:spPr>
          <a:xfrm>
            <a:off x="5946323" y="7182046"/>
            <a:ext cx="356870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90000"/>
              </a:lnSpc>
              <a:defRPr sz="3600" cap="all">
                <a:solidFill>
                  <a:srgbClr val="FFFFFF"/>
                </a:solidFill>
                <a:latin typeface="Montserrat Bold"/>
                <a:ea typeface="Montserrat Bold"/>
                <a:cs typeface="Montserrat Bold"/>
                <a:sym typeface="Montserrat Bold"/>
              </a:defRPr>
            </a:lvl1pPr>
          </a:lstStyle>
          <a:p>
            <a:r>
              <a:t>1980 - 1990s</a:t>
            </a:r>
          </a:p>
        </p:txBody>
      </p:sp>
      <p:sp>
        <p:nvSpPr>
          <p:cNvPr id="84" name="Shape 357"/>
          <p:cNvSpPr txBox="1"/>
          <p:nvPr/>
        </p:nvSpPr>
        <p:spPr>
          <a:xfrm>
            <a:off x="10835823" y="7182046"/>
            <a:ext cx="307340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90000"/>
              </a:lnSpc>
              <a:defRPr sz="3600" cap="all">
                <a:solidFill>
                  <a:srgbClr val="FFFFFF"/>
                </a:solidFill>
                <a:latin typeface="Montserrat Bold"/>
                <a:ea typeface="Montserrat Bold"/>
                <a:cs typeface="Montserrat Bold"/>
                <a:sym typeface="Montserrat Bold"/>
              </a:defRPr>
            </a:lvl1pPr>
          </a:lstStyle>
          <a:p>
            <a:r>
              <a:t>1990 - 2000s</a:t>
            </a:r>
          </a:p>
        </p:txBody>
      </p:sp>
      <p:sp>
        <p:nvSpPr>
          <p:cNvPr id="85" name="Shape 358"/>
          <p:cNvSpPr txBox="1"/>
          <p:nvPr/>
        </p:nvSpPr>
        <p:spPr>
          <a:xfrm>
            <a:off x="14950622" y="7182046"/>
            <a:ext cx="42422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90000"/>
              </a:lnSpc>
              <a:defRPr sz="3600" cap="all">
                <a:solidFill>
                  <a:srgbClr val="FFFFFF"/>
                </a:solidFill>
                <a:latin typeface="Montserrat Bold"/>
                <a:ea typeface="Montserrat Bold"/>
                <a:cs typeface="Montserrat Bold"/>
                <a:sym typeface="Montserrat Bold"/>
              </a:defRPr>
            </a:lvl1pPr>
          </a:lstStyle>
          <a:p>
            <a:r>
              <a:t>2000 - 2010s</a:t>
            </a:r>
          </a:p>
        </p:txBody>
      </p:sp>
      <p:sp>
        <p:nvSpPr>
          <p:cNvPr id="86" name="Shape 359"/>
          <p:cNvSpPr txBox="1"/>
          <p:nvPr/>
        </p:nvSpPr>
        <p:spPr>
          <a:xfrm>
            <a:off x="20170322" y="6930587"/>
            <a:ext cx="2641604" cy="1061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lnSpc>
                <a:spcPct val="90000"/>
              </a:lnSpc>
              <a:defRPr sz="3600" cap="all">
                <a:solidFill>
                  <a:srgbClr val="FFFFFF"/>
                </a:solidFill>
                <a:latin typeface="Montserrat Bold"/>
                <a:ea typeface="Montserrat Bold"/>
                <a:cs typeface="Montserrat Bold"/>
                <a:sym typeface="Montserrat Bold"/>
              </a:defRPr>
            </a:lvl1pPr>
          </a:lstStyle>
          <a:p>
            <a:r>
              <a:t>STATUS QUO</a:t>
            </a:r>
          </a:p>
        </p:txBody>
      </p:sp>
      <p:sp>
        <p:nvSpPr>
          <p:cNvPr id="87" name="Shape 360"/>
          <p:cNvSpPr/>
          <p:nvPr/>
        </p:nvSpPr>
        <p:spPr>
          <a:xfrm flipH="1">
            <a:off x="3414262" y="5258246"/>
            <a:ext cx="5" cy="861418"/>
          </a:xfrm>
          <a:prstGeom prst="line">
            <a:avLst/>
          </a:prstGeom>
          <a:ln w="38100">
            <a:solidFill>
              <a:schemeClr val="accent1"/>
            </a:solidFill>
            <a:custDash>
              <a:ds d="200000" sp="200000"/>
            </a:custDash>
            <a:miter lim="400000"/>
          </a:ln>
        </p:spPr>
        <p:txBody>
          <a:bodyPr lIns="45718" tIns="45718" rIns="45718" bIns="45718"/>
          <a:lstStyle/>
          <a:p>
            <a:endParaRPr/>
          </a:p>
        </p:txBody>
      </p:sp>
      <p:sp>
        <p:nvSpPr>
          <p:cNvPr id="88" name="Shape 361"/>
          <p:cNvSpPr/>
          <p:nvPr/>
        </p:nvSpPr>
        <p:spPr>
          <a:xfrm flipH="1">
            <a:off x="7617962" y="8814248"/>
            <a:ext cx="4" cy="861418"/>
          </a:xfrm>
          <a:prstGeom prst="line">
            <a:avLst/>
          </a:prstGeom>
          <a:ln w="38100">
            <a:solidFill>
              <a:schemeClr val="accent1"/>
            </a:solidFill>
            <a:custDash>
              <a:ds d="200000" sp="200000"/>
            </a:custDash>
            <a:miter lim="400000"/>
          </a:ln>
        </p:spPr>
        <p:txBody>
          <a:bodyPr lIns="45718" tIns="45718" rIns="45718" bIns="45718"/>
          <a:lstStyle/>
          <a:p>
            <a:endParaRPr/>
          </a:p>
        </p:txBody>
      </p:sp>
      <p:sp>
        <p:nvSpPr>
          <p:cNvPr id="89" name="Shape 362"/>
          <p:cNvSpPr/>
          <p:nvPr/>
        </p:nvSpPr>
        <p:spPr>
          <a:xfrm flipH="1">
            <a:off x="12191999" y="5258246"/>
            <a:ext cx="4" cy="861418"/>
          </a:xfrm>
          <a:prstGeom prst="line">
            <a:avLst/>
          </a:prstGeom>
          <a:ln w="38100">
            <a:solidFill>
              <a:schemeClr val="accent1"/>
            </a:solidFill>
            <a:custDash>
              <a:ds d="200000" sp="200000"/>
            </a:custDash>
            <a:miter lim="400000"/>
          </a:ln>
        </p:spPr>
        <p:txBody>
          <a:bodyPr lIns="45718" tIns="45718" rIns="45718" bIns="45718"/>
          <a:lstStyle/>
          <a:p>
            <a:endParaRPr/>
          </a:p>
        </p:txBody>
      </p:sp>
      <p:sp>
        <p:nvSpPr>
          <p:cNvPr id="90" name="Shape 363"/>
          <p:cNvSpPr/>
          <p:nvPr/>
        </p:nvSpPr>
        <p:spPr>
          <a:xfrm flipH="1">
            <a:off x="16393658" y="8814248"/>
            <a:ext cx="4" cy="861418"/>
          </a:xfrm>
          <a:prstGeom prst="line">
            <a:avLst/>
          </a:prstGeom>
          <a:ln w="38100">
            <a:solidFill>
              <a:schemeClr val="accent1"/>
            </a:solidFill>
            <a:custDash>
              <a:ds d="200000" sp="200000"/>
            </a:custDash>
            <a:miter lim="400000"/>
          </a:ln>
        </p:spPr>
        <p:txBody>
          <a:bodyPr lIns="45718" tIns="45718" rIns="45718" bIns="45718"/>
          <a:lstStyle/>
          <a:p>
            <a:endParaRPr/>
          </a:p>
        </p:txBody>
      </p:sp>
      <p:sp>
        <p:nvSpPr>
          <p:cNvPr id="91" name="Shape 365"/>
          <p:cNvSpPr txBox="1"/>
          <p:nvPr/>
        </p:nvSpPr>
        <p:spPr>
          <a:xfrm>
            <a:off x="473095" y="3234639"/>
            <a:ext cx="6576987" cy="1691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952500">
              <a:lnSpc>
                <a:spcPct val="130000"/>
              </a:lnSpc>
              <a:defRPr sz="3000">
                <a:uFill>
                  <a:solidFill>
                    <a:srgbClr val="323C40"/>
                  </a:solidFill>
                </a:uFill>
                <a:latin typeface="Montserrat Regular"/>
                <a:ea typeface="Montserrat Regular"/>
                <a:cs typeface="Montserrat Regular"/>
                <a:sym typeface="Montserrat Regular"/>
              </a:defRPr>
            </a:pPr>
            <a:r>
              <a:t>Basic systems of eCommerce</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Electronic </a:t>
            </a:r>
            <a:r>
              <a:rPr>
                <a:solidFill>
                  <a:srgbClr val="000000"/>
                </a:solidFill>
              </a:rPr>
              <a:t>Funds</a:t>
            </a:r>
            <a:r>
              <a:rPr>
                <a:solidFill>
                  <a:srgbClr val="FF0000"/>
                </a:solidFill>
              </a:rPr>
              <a:t> </a:t>
            </a:r>
            <a:r>
              <a:t>Transfer (EFT)</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Electronic Data Interchange (EDI)</a:t>
            </a:r>
          </a:p>
        </p:txBody>
      </p:sp>
      <p:sp>
        <p:nvSpPr>
          <p:cNvPr id="92" name="Shape 366"/>
          <p:cNvSpPr txBox="1"/>
          <p:nvPr/>
        </p:nvSpPr>
        <p:spPr>
          <a:xfrm>
            <a:off x="4741412" y="9819102"/>
            <a:ext cx="5753104"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952500">
              <a:lnSpc>
                <a:spcPct val="130000"/>
              </a:lnSpc>
              <a:defRPr sz="3000">
                <a:uFill>
                  <a:solidFill>
                    <a:srgbClr val="323C40"/>
                  </a:solidFill>
                </a:uFill>
                <a:latin typeface="Montserrat Regular"/>
                <a:ea typeface="Montserrat Regular"/>
                <a:cs typeface="Montserrat Regular"/>
                <a:sym typeface="Montserrat Regular"/>
              </a:defRPr>
            </a:pPr>
            <a:r>
              <a:t>First notable platforms</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Boston Computer Exchange</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Minitel</a:t>
            </a:r>
          </a:p>
        </p:txBody>
      </p:sp>
      <p:sp>
        <p:nvSpPr>
          <p:cNvPr id="93" name="Shape 367"/>
          <p:cNvSpPr txBox="1"/>
          <p:nvPr/>
        </p:nvSpPr>
        <p:spPr>
          <a:xfrm>
            <a:off x="8382096" y="3234638"/>
            <a:ext cx="7400871"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952500">
              <a:lnSpc>
                <a:spcPct val="130000"/>
              </a:lnSpc>
              <a:defRPr sz="3000">
                <a:solidFill>
                  <a:srgbClr val="000000"/>
                </a:solidFill>
                <a:uFill>
                  <a:solidFill>
                    <a:srgbClr val="323C40"/>
                  </a:solidFill>
                </a:uFill>
                <a:latin typeface="Montserrat Regular"/>
                <a:ea typeface="Montserrat Regular"/>
                <a:cs typeface="Montserrat Regular"/>
                <a:sym typeface="Montserrat Regular"/>
              </a:defRPr>
            </a:pPr>
            <a:r>
              <a:t>Advent of World Wide Web </a:t>
            </a:r>
            <a:br/>
            <a:r>
              <a:t>Amazon / eBay</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Commercial internet use</a:t>
            </a:r>
          </a:p>
        </p:txBody>
      </p:sp>
      <p:sp>
        <p:nvSpPr>
          <p:cNvPr id="94" name="Shape 368"/>
          <p:cNvSpPr txBox="1"/>
          <p:nvPr/>
        </p:nvSpPr>
        <p:spPr>
          <a:xfrm>
            <a:off x="13279059" y="9819102"/>
            <a:ext cx="6676168"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952500">
              <a:lnSpc>
                <a:spcPct val="130000"/>
              </a:lnSpc>
              <a:defRPr sz="3000">
                <a:uFill>
                  <a:solidFill>
                    <a:srgbClr val="323C40"/>
                  </a:solidFill>
                </a:uFill>
                <a:latin typeface="Montserrat Regular"/>
                <a:ea typeface="Montserrat Regular"/>
                <a:cs typeface="Montserrat Regular"/>
                <a:sym typeface="Montserrat Regular"/>
              </a:defRPr>
            </a:pPr>
            <a:r>
              <a:t>eCommerce is everywhere</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Online-payments, online advertising, online grocery delivery</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chartoftheday_14011_e_commerce_share_of_total_retail_sales_n.jpg" descr="chartoftheday_14011_e_commerce_share_of_total_retail_sales_n.jpg"/>
          <p:cNvPicPr>
            <a:picLocks noChangeAspect="1"/>
          </p:cNvPicPr>
          <p:nvPr/>
        </p:nvPicPr>
        <p:blipFill>
          <a:blip r:embed="rId2">
            <a:extLst/>
          </a:blip>
          <a:stretch>
            <a:fillRect/>
          </a:stretch>
        </p:blipFill>
        <p:spPr>
          <a:xfrm>
            <a:off x="3727039" y="826716"/>
            <a:ext cx="16929922" cy="1206256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368"/>
          <p:cNvSpPr txBox="1">
            <a:spLocks noGrp="1"/>
          </p:cNvSpPr>
          <p:nvPr>
            <p:ph type="sldNum" sz="quarter" idx="4294967295"/>
          </p:nvPr>
        </p:nvSpPr>
        <p:spPr>
          <a:xfrm>
            <a:off x="23515803" y="647698"/>
            <a:ext cx="405537"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6</a:t>
            </a:fld>
            <a:endParaRPr/>
          </a:p>
        </p:txBody>
      </p:sp>
      <p:sp>
        <p:nvSpPr>
          <p:cNvPr id="101" name="Shape 1369"/>
          <p:cNvSpPr txBox="1"/>
          <p:nvPr/>
        </p:nvSpPr>
        <p:spPr>
          <a:xfrm>
            <a:off x="4706774" y="1606862"/>
            <a:ext cx="14970456"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defRPr sz="7200">
                <a:latin typeface="Montserrat Bold"/>
                <a:ea typeface="Montserrat Bold"/>
                <a:cs typeface="Montserrat Bold"/>
                <a:sym typeface="Montserrat Bold"/>
              </a:defRPr>
            </a:lvl1pPr>
          </a:lstStyle>
          <a:p>
            <a:r>
              <a:t>American E-commerce players </a:t>
            </a:r>
          </a:p>
        </p:txBody>
      </p:sp>
      <p:sp>
        <p:nvSpPr>
          <p:cNvPr id="102" name="Shape 1375"/>
          <p:cNvSpPr txBox="1"/>
          <p:nvPr/>
        </p:nvSpPr>
        <p:spPr>
          <a:xfrm>
            <a:off x="4017202" y="6033627"/>
            <a:ext cx="1790825" cy="518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lnSpc>
                <a:spcPct val="80000"/>
              </a:lnSpc>
              <a:defRPr sz="3600" b="1"/>
            </a:lvl1pPr>
          </a:lstStyle>
          <a:p>
            <a:r>
              <a:t>Amazon</a:t>
            </a:r>
          </a:p>
        </p:txBody>
      </p:sp>
      <p:sp>
        <p:nvSpPr>
          <p:cNvPr id="103" name="Shape 1376"/>
          <p:cNvSpPr txBox="1"/>
          <p:nvPr/>
        </p:nvSpPr>
        <p:spPr>
          <a:xfrm>
            <a:off x="4347178" y="6718299"/>
            <a:ext cx="916782" cy="456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defRPr sz="3200">
                <a:solidFill>
                  <a:schemeClr val="accent1"/>
                </a:solidFill>
              </a:defRPr>
            </a:lvl1pPr>
          </a:lstStyle>
          <a:p>
            <a:r>
              <a:t>1994</a:t>
            </a:r>
          </a:p>
        </p:txBody>
      </p:sp>
      <p:sp>
        <p:nvSpPr>
          <p:cNvPr id="104" name="Shape 1377"/>
          <p:cNvSpPr txBox="1"/>
          <p:nvPr/>
        </p:nvSpPr>
        <p:spPr>
          <a:xfrm>
            <a:off x="11624171" y="6033627"/>
            <a:ext cx="1105694" cy="518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lnSpc>
                <a:spcPct val="80000"/>
              </a:lnSpc>
              <a:defRPr sz="3600" b="1"/>
            </a:lvl1pPr>
          </a:lstStyle>
          <a:p>
            <a:r>
              <a:t>eBay</a:t>
            </a:r>
          </a:p>
        </p:txBody>
      </p:sp>
      <p:sp>
        <p:nvSpPr>
          <p:cNvPr id="105" name="Shape 1378"/>
          <p:cNvSpPr txBox="1"/>
          <p:nvPr/>
        </p:nvSpPr>
        <p:spPr>
          <a:xfrm>
            <a:off x="11720909" y="6718299"/>
            <a:ext cx="916782" cy="456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defRPr sz="3200">
                <a:solidFill>
                  <a:schemeClr val="accent1"/>
                </a:solidFill>
              </a:defRPr>
            </a:lvl1pPr>
          </a:lstStyle>
          <a:p>
            <a:r>
              <a:t>1994</a:t>
            </a:r>
          </a:p>
        </p:txBody>
      </p:sp>
      <p:sp>
        <p:nvSpPr>
          <p:cNvPr id="106" name="Shape 1379"/>
          <p:cNvSpPr txBox="1"/>
          <p:nvPr/>
        </p:nvSpPr>
        <p:spPr>
          <a:xfrm>
            <a:off x="19307919" y="6033627"/>
            <a:ext cx="851198" cy="518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lnSpc>
                <a:spcPct val="80000"/>
              </a:lnSpc>
              <a:defRPr sz="3600" b="1"/>
            </a:lvl1pPr>
          </a:lstStyle>
          <a:p>
            <a:r>
              <a:t>Dell</a:t>
            </a:r>
          </a:p>
        </p:txBody>
      </p:sp>
      <p:sp>
        <p:nvSpPr>
          <p:cNvPr id="107" name="Shape 1380"/>
          <p:cNvSpPr txBox="1"/>
          <p:nvPr/>
        </p:nvSpPr>
        <p:spPr>
          <a:xfrm>
            <a:off x="19267999" y="6712246"/>
            <a:ext cx="916782" cy="45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155700">
              <a:defRPr sz="3200">
                <a:solidFill>
                  <a:schemeClr val="accent1"/>
                </a:solidFill>
              </a:defRPr>
            </a:lvl1pPr>
          </a:lstStyle>
          <a:p>
            <a:r>
              <a:t>1994</a:t>
            </a:r>
          </a:p>
        </p:txBody>
      </p:sp>
      <p:sp>
        <p:nvSpPr>
          <p:cNvPr id="108" name="Shape 1381"/>
          <p:cNvSpPr txBox="1"/>
          <p:nvPr/>
        </p:nvSpPr>
        <p:spPr>
          <a:xfrm>
            <a:off x="1475618" y="7905749"/>
            <a:ext cx="6659903" cy="4745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52500">
              <a:lnSpc>
                <a:spcPct val="130000"/>
              </a:lnSpc>
              <a:defRPr sz="3000">
                <a:uFill>
                  <a:solidFill>
                    <a:srgbClr val="323C40"/>
                  </a:solidFill>
                </a:uFill>
                <a:latin typeface="Montserrat Regular"/>
                <a:ea typeface="Montserrat Regular"/>
                <a:cs typeface="Montserrat Regular"/>
                <a:sym typeface="Montserrat Regular"/>
              </a:defRPr>
            </a:lvl1pPr>
          </a:lstStyle>
          <a:p>
            <a:r>
              <a:t>amazon.com is one of the most famous eCommerce organizations and currently leading online platform, with headquarters located in Seattle, Washington. It was founded in 1994 by Jeff Bezos and was one of the first American eCommerce players.</a:t>
            </a:r>
          </a:p>
        </p:txBody>
      </p:sp>
      <p:sp>
        <p:nvSpPr>
          <p:cNvPr id="109" name="Shape 1382"/>
          <p:cNvSpPr txBox="1"/>
          <p:nvPr/>
        </p:nvSpPr>
        <p:spPr>
          <a:xfrm>
            <a:off x="9220200" y="7905749"/>
            <a:ext cx="5930900" cy="3524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52500">
              <a:lnSpc>
                <a:spcPct val="130000"/>
              </a:lnSpc>
              <a:defRPr sz="3000">
                <a:uFill>
                  <a:solidFill>
                    <a:srgbClr val="323C40"/>
                  </a:solidFill>
                </a:uFill>
                <a:latin typeface="Montserrat Regular"/>
                <a:ea typeface="Montserrat Regular"/>
                <a:cs typeface="Montserrat Regular"/>
                <a:sym typeface="Montserrat Regular"/>
              </a:defRPr>
            </a:pPr>
            <a:r>
              <a:t>Founded as "AuctionWeb“ Pierre Omidyar started a service that allowed users to bid on each other’s used items.</a:t>
            </a:r>
          </a:p>
          <a:p>
            <a:pPr defTabSz="952500">
              <a:lnSpc>
                <a:spcPct val="130000"/>
              </a:lnSpc>
              <a:defRPr sz="3000">
                <a:uFill>
                  <a:solidFill>
                    <a:srgbClr val="323C40"/>
                  </a:solidFill>
                </a:uFill>
                <a:latin typeface="Montserrat Regular"/>
                <a:ea typeface="Montserrat Regular"/>
                <a:cs typeface="Montserrat Regular"/>
                <a:sym typeface="Montserrat Regular"/>
              </a:defRPr>
            </a:pPr>
            <a:r>
              <a:t>Focus on the "average guy" instead of tech-companies.</a:t>
            </a:r>
          </a:p>
        </p:txBody>
      </p:sp>
      <p:sp>
        <p:nvSpPr>
          <p:cNvPr id="110" name="Shape 1383"/>
          <p:cNvSpPr txBox="1"/>
          <p:nvPr/>
        </p:nvSpPr>
        <p:spPr>
          <a:xfrm>
            <a:off x="16764000" y="7905749"/>
            <a:ext cx="5930900" cy="413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52500">
              <a:lnSpc>
                <a:spcPct val="130000"/>
              </a:lnSpc>
              <a:defRPr sz="3000">
                <a:uFill>
                  <a:solidFill>
                    <a:srgbClr val="323C40"/>
                  </a:solidFill>
                </a:uFill>
                <a:latin typeface="Montserrat Regular"/>
                <a:ea typeface="Montserrat Regular"/>
                <a:cs typeface="Montserrat Regular"/>
                <a:sym typeface="Montserrat Regular"/>
              </a:defRPr>
            </a:lvl1pPr>
          </a:lstStyle>
          <a:p>
            <a:r>
              <a:t>dell.com was the first company to record 1M USD sales online in 1997. High level of customization via internet became a huge success and got imitated by the entire market.</a:t>
            </a:r>
          </a:p>
        </p:txBody>
      </p:sp>
      <p:pic>
        <p:nvPicPr>
          <p:cNvPr id="111" name="Amazon_logo_plain.svg_.png" descr="Amazon_logo_plain.svg_.png"/>
          <p:cNvPicPr>
            <a:picLocks noChangeAspect="1"/>
          </p:cNvPicPr>
          <p:nvPr/>
        </p:nvPicPr>
        <p:blipFill>
          <a:blip r:embed="rId2">
            <a:extLst/>
          </a:blip>
          <a:stretch>
            <a:fillRect/>
          </a:stretch>
        </p:blipFill>
        <p:spPr>
          <a:xfrm>
            <a:off x="2838891" y="4273024"/>
            <a:ext cx="4564394" cy="1371603"/>
          </a:xfrm>
          <a:prstGeom prst="rect">
            <a:avLst/>
          </a:prstGeom>
          <a:ln w="12700">
            <a:miter lim="400000"/>
          </a:ln>
        </p:spPr>
      </p:pic>
      <p:pic>
        <p:nvPicPr>
          <p:cNvPr id="112" name="ebay_PNG7.png" descr="ebay_PNG7.png"/>
          <p:cNvPicPr>
            <a:picLocks noChangeAspect="1"/>
          </p:cNvPicPr>
          <p:nvPr/>
        </p:nvPicPr>
        <p:blipFill>
          <a:blip r:embed="rId3">
            <a:extLst/>
          </a:blip>
          <a:stretch>
            <a:fillRect/>
          </a:stretch>
        </p:blipFill>
        <p:spPr>
          <a:xfrm>
            <a:off x="9016072" y="2277710"/>
            <a:ext cx="6321893" cy="4741418"/>
          </a:xfrm>
          <a:prstGeom prst="rect">
            <a:avLst/>
          </a:prstGeom>
          <a:ln w="12700">
            <a:miter lim="400000"/>
          </a:ln>
        </p:spPr>
      </p:pic>
      <p:pic>
        <p:nvPicPr>
          <p:cNvPr id="113" name="Dell_Logo.png" descr="Dell_Logo.png"/>
          <p:cNvPicPr>
            <a:picLocks noChangeAspect="1"/>
          </p:cNvPicPr>
          <p:nvPr/>
        </p:nvPicPr>
        <p:blipFill>
          <a:blip r:embed="rId4">
            <a:extLst/>
          </a:blip>
          <a:stretch>
            <a:fillRect/>
          </a:stretch>
        </p:blipFill>
        <p:spPr>
          <a:xfrm>
            <a:off x="17092234" y="4127648"/>
            <a:ext cx="5485766" cy="166235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371"/>
          <p:cNvSpPr txBox="1">
            <a:spLocks noGrp="1"/>
          </p:cNvSpPr>
          <p:nvPr>
            <p:ph type="sldNum" sz="quarter" idx="4294967295"/>
          </p:nvPr>
        </p:nvSpPr>
        <p:spPr>
          <a:xfrm>
            <a:off x="23523576" y="647698"/>
            <a:ext cx="397765"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7</a:t>
            </a:fld>
            <a:endParaRPr/>
          </a:p>
        </p:txBody>
      </p:sp>
      <p:sp>
        <p:nvSpPr>
          <p:cNvPr id="116" name="Shape 372"/>
          <p:cNvSpPr txBox="1"/>
          <p:nvPr/>
        </p:nvSpPr>
        <p:spPr>
          <a:xfrm>
            <a:off x="3561942" y="2259451"/>
            <a:ext cx="1726011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defTabSz="1155700">
              <a:defRPr sz="7200">
                <a:latin typeface="Montserrat Light"/>
                <a:ea typeface="Montserrat Light"/>
                <a:cs typeface="Montserrat Light"/>
                <a:sym typeface="Montserrat Light"/>
              </a:defRPr>
            </a:pPr>
            <a:r>
              <a:t>Challenges of </a:t>
            </a:r>
            <a:r>
              <a:rPr>
                <a:latin typeface="Montserrat Bold"/>
                <a:ea typeface="Montserrat Bold"/>
                <a:cs typeface="Montserrat Bold"/>
                <a:sym typeface="Montserrat Bold"/>
              </a:rPr>
              <a:t>eCommerce</a:t>
            </a:r>
            <a:r>
              <a:t> in the past</a:t>
            </a:r>
          </a:p>
        </p:txBody>
      </p:sp>
      <p:sp>
        <p:nvSpPr>
          <p:cNvPr id="117" name="Shape 373"/>
          <p:cNvSpPr txBox="1"/>
          <p:nvPr/>
        </p:nvSpPr>
        <p:spPr>
          <a:xfrm>
            <a:off x="5199727" y="5485252"/>
            <a:ext cx="5359406"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914400">
              <a:lnSpc>
                <a:spcPct val="80000"/>
              </a:lnSpc>
              <a:defRPr sz="7000" cap="all">
                <a:latin typeface="Montserrat Bold"/>
                <a:ea typeface="Montserrat Bold"/>
                <a:cs typeface="Montserrat Bold"/>
                <a:sym typeface="Montserrat Bold"/>
              </a:defRPr>
            </a:lvl1pPr>
          </a:lstStyle>
          <a:p>
            <a:r>
              <a:t>Trust</a:t>
            </a:r>
          </a:p>
        </p:txBody>
      </p:sp>
      <p:sp>
        <p:nvSpPr>
          <p:cNvPr id="118" name="Shape 374"/>
          <p:cNvSpPr/>
          <p:nvPr/>
        </p:nvSpPr>
        <p:spPr>
          <a:xfrm>
            <a:off x="1972496" y="4882000"/>
            <a:ext cx="2413005" cy="2413005"/>
          </a:xfrm>
          <a:prstGeom prst="ellipse">
            <a:avLst/>
          </a:prstGeom>
          <a:ln w="63500">
            <a:solidFill>
              <a:srgbClr val="F8655F"/>
            </a:solidFill>
            <a:miter lim="400000"/>
          </a:ln>
        </p:spPr>
        <p:txBody>
          <a:bodyPr lIns="50800" tIns="50800" rIns="50800" bIns="50800" anchor="ctr"/>
          <a:lstStyle/>
          <a:p>
            <a:pPr defTabSz="584200">
              <a:defRPr sz="4000">
                <a:ln w="9525">
                  <a:solidFill>
                    <a:schemeClr val="accent3"/>
                  </a:solidFill>
                </a:ln>
                <a:solidFill>
                  <a:srgbClr val="FFFFFF"/>
                </a:solidFill>
                <a:effectLst>
                  <a:outerShdw blurRad="38100" dist="12700" dir="5400000" rotWithShape="0">
                    <a:srgbClr val="000000">
                      <a:alpha val="50000"/>
                    </a:srgbClr>
                  </a:outerShdw>
                </a:effectLst>
              </a:defRPr>
            </a:pPr>
            <a:endParaRPr/>
          </a:p>
        </p:txBody>
      </p:sp>
      <p:sp>
        <p:nvSpPr>
          <p:cNvPr id="119" name="Shape 375"/>
          <p:cNvSpPr txBox="1"/>
          <p:nvPr/>
        </p:nvSpPr>
        <p:spPr>
          <a:xfrm>
            <a:off x="2745758" y="5256650"/>
            <a:ext cx="876302"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0000" spc="-900">
                <a:latin typeface="Montserrat Bold"/>
                <a:ea typeface="Montserrat Bold"/>
                <a:cs typeface="Montserrat Bold"/>
                <a:sym typeface="Montserrat Bold"/>
              </a:defRPr>
            </a:lvl1pPr>
          </a:lstStyle>
          <a:p>
            <a:r>
              <a:t>1</a:t>
            </a:r>
          </a:p>
        </p:txBody>
      </p:sp>
      <p:sp>
        <p:nvSpPr>
          <p:cNvPr id="120" name="Shape 376"/>
          <p:cNvSpPr/>
          <p:nvPr/>
        </p:nvSpPr>
        <p:spPr>
          <a:xfrm>
            <a:off x="1972496" y="8831701"/>
            <a:ext cx="2413005" cy="2413005"/>
          </a:xfrm>
          <a:prstGeom prst="ellipse">
            <a:avLst/>
          </a:prstGeom>
          <a:ln w="63500">
            <a:solidFill>
              <a:srgbClr val="45BCA0"/>
            </a:solidFill>
            <a:miter lim="400000"/>
          </a:ln>
        </p:spPr>
        <p:txBody>
          <a:bodyPr lIns="50800" tIns="50800" rIns="50800" bIns="50800" anchor="ctr"/>
          <a:lstStyle/>
          <a:p>
            <a:pPr defTabSz="584200">
              <a:defRPr sz="4000">
                <a:ln w="9525">
                  <a:solidFill>
                    <a:schemeClr val="accent4"/>
                  </a:solidFill>
                </a:ln>
                <a:solidFill>
                  <a:srgbClr val="FFFFFF"/>
                </a:solidFill>
                <a:effectLst>
                  <a:outerShdw blurRad="38100" dist="12700" dir="5400000" rotWithShape="0">
                    <a:srgbClr val="000000">
                      <a:alpha val="50000"/>
                    </a:srgbClr>
                  </a:outerShdw>
                </a:effectLst>
              </a:defRPr>
            </a:pPr>
            <a:endParaRPr/>
          </a:p>
        </p:txBody>
      </p:sp>
      <p:sp>
        <p:nvSpPr>
          <p:cNvPr id="121" name="Shape 377"/>
          <p:cNvSpPr txBox="1"/>
          <p:nvPr/>
        </p:nvSpPr>
        <p:spPr>
          <a:xfrm>
            <a:off x="2745758" y="9193651"/>
            <a:ext cx="876302"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0000" spc="-900">
                <a:latin typeface="Montserrat Bold"/>
                <a:ea typeface="Montserrat Bold"/>
                <a:cs typeface="Montserrat Bold"/>
                <a:sym typeface="Montserrat Bold"/>
              </a:defRPr>
            </a:lvl1pPr>
          </a:lstStyle>
          <a:p>
            <a:r>
              <a:t>2</a:t>
            </a:r>
          </a:p>
        </p:txBody>
      </p:sp>
      <p:sp>
        <p:nvSpPr>
          <p:cNvPr id="122" name="Shape 379"/>
          <p:cNvSpPr txBox="1"/>
          <p:nvPr/>
        </p:nvSpPr>
        <p:spPr>
          <a:xfrm>
            <a:off x="5012518" y="9492101"/>
            <a:ext cx="5359404"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914400">
              <a:lnSpc>
                <a:spcPct val="80000"/>
              </a:lnSpc>
              <a:defRPr sz="7000" cap="all">
                <a:latin typeface="Montserrat Bold"/>
                <a:ea typeface="Montserrat Bold"/>
                <a:cs typeface="Montserrat Bold"/>
                <a:sym typeface="Montserrat Bold"/>
              </a:defRPr>
            </a:lvl1pPr>
          </a:lstStyle>
          <a:p>
            <a:r>
              <a:t>Security</a:t>
            </a:r>
          </a:p>
        </p:txBody>
      </p:sp>
      <p:sp>
        <p:nvSpPr>
          <p:cNvPr id="123" name="Shape 381"/>
          <p:cNvSpPr txBox="1"/>
          <p:nvPr/>
        </p:nvSpPr>
        <p:spPr>
          <a:xfrm>
            <a:off x="15957920" y="5542400"/>
            <a:ext cx="6966403"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914400">
              <a:lnSpc>
                <a:spcPct val="80000"/>
              </a:lnSpc>
              <a:defRPr sz="7000" cap="all">
                <a:latin typeface="Montserrat Bold"/>
                <a:ea typeface="Montserrat Bold"/>
                <a:cs typeface="Montserrat Bold"/>
                <a:sym typeface="Montserrat Bold"/>
              </a:defRPr>
            </a:lvl1pPr>
          </a:lstStyle>
          <a:p>
            <a:r>
              <a:t>Awareness</a:t>
            </a:r>
          </a:p>
        </p:txBody>
      </p:sp>
      <p:sp>
        <p:nvSpPr>
          <p:cNvPr id="124" name="Shape 382"/>
          <p:cNvSpPr/>
          <p:nvPr/>
        </p:nvSpPr>
        <p:spPr>
          <a:xfrm>
            <a:off x="12894495" y="4882000"/>
            <a:ext cx="2413005" cy="2413005"/>
          </a:xfrm>
          <a:prstGeom prst="ellipse">
            <a:avLst/>
          </a:prstGeom>
          <a:ln w="63500">
            <a:solidFill>
              <a:srgbClr val="FFB33C"/>
            </a:solidFill>
            <a:miter lim="400000"/>
          </a:ln>
        </p:spPr>
        <p:txBody>
          <a:bodyPr lIns="50800" tIns="50800" rIns="50800" bIns="50800" anchor="ctr"/>
          <a:lstStyle/>
          <a:p>
            <a:pPr defTabSz="584200">
              <a:defRPr sz="4000">
                <a:ln w="9525">
                  <a:solidFill>
                    <a:schemeClr val="accent5"/>
                  </a:solidFill>
                </a:ln>
                <a:solidFill>
                  <a:srgbClr val="FFFFFF"/>
                </a:solidFill>
                <a:effectLst>
                  <a:outerShdw blurRad="38100" dist="12700" dir="5400000" rotWithShape="0">
                    <a:srgbClr val="000000">
                      <a:alpha val="50000"/>
                    </a:srgbClr>
                  </a:outerShdw>
                </a:effectLst>
              </a:defRPr>
            </a:pPr>
            <a:endParaRPr/>
          </a:p>
        </p:txBody>
      </p:sp>
      <p:sp>
        <p:nvSpPr>
          <p:cNvPr id="125" name="Shape 383"/>
          <p:cNvSpPr txBox="1"/>
          <p:nvPr/>
        </p:nvSpPr>
        <p:spPr>
          <a:xfrm>
            <a:off x="13616959" y="5269350"/>
            <a:ext cx="87630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0000" spc="-900">
                <a:latin typeface="Montserrat Bold"/>
                <a:ea typeface="Montserrat Bold"/>
                <a:cs typeface="Montserrat Bold"/>
                <a:sym typeface="Montserrat Bold"/>
              </a:defRPr>
            </a:lvl1pPr>
          </a:lstStyle>
          <a:p>
            <a:r>
              <a:t>3</a:t>
            </a:r>
          </a:p>
        </p:txBody>
      </p:sp>
      <p:sp>
        <p:nvSpPr>
          <p:cNvPr id="126" name="Shape 384"/>
          <p:cNvSpPr/>
          <p:nvPr/>
        </p:nvSpPr>
        <p:spPr>
          <a:xfrm>
            <a:off x="12894495" y="8831701"/>
            <a:ext cx="2413005" cy="2413005"/>
          </a:xfrm>
          <a:prstGeom prst="ellipse">
            <a:avLst/>
          </a:prstGeom>
          <a:ln w="63500">
            <a:solidFill>
              <a:srgbClr val="5FBEE0"/>
            </a:solidFill>
            <a:miter lim="400000"/>
          </a:ln>
        </p:spPr>
        <p:txBody>
          <a:bodyPr lIns="50800" tIns="50800" rIns="50800" bIns="50800" anchor="ctr"/>
          <a:lstStyle/>
          <a:p>
            <a:pPr defTabSz="584200">
              <a:defRPr sz="4000">
                <a:ln w="9525">
                  <a:solidFill>
                    <a:schemeClr val="accent6"/>
                  </a:solidFill>
                </a:ln>
                <a:solidFill>
                  <a:srgbClr val="FFFFFF"/>
                </a:solidFill>
                <a:effectLst>
                  <a:outerShdw blurRad="38100" dist="12700" dir="5400000" rotWithShape="0">
                    <a:srgbClr val="000000">
                      <a:alpha val="50000"/>
                    </a:srgbClr>
                  </a:outerShdw>
                </a:effectLst>
              </a:defRPr>
            </a:pPr>
            <a:endParaRPr/>
          </a:p>
        </p:txBody>
      </p:sp>
      <p:sp>
        <p:nvSpPr>
          <p:cNvPr id="127" name="Shape 385"/>
          <p:cNvSpPr txBox="1"/>
          <p:nvPr/>
        </p:nvSpPr>
        <p:spPr>
          <a:xfrm>
            <a:off x="13616959" y="9193651"/>
            <a:ext cx="87630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155700">
              <a:defRPr sz="10000" spc="-900">
                <a:latin typeface="Montserrat Bold"/>
                <a:ea typeface="Montserrat Bold"/>
                <a:cs typeface="Montserrat Bold"/>
                <a:sym typeface="Montserrat Bold"/>
              </a:defRPr>
            </a:lvl1pPr>
          </a:lstStyle>
          <a:p>
            <a:r>
              <a:t>4</a:t>
            </a:r>
          </a:p>
        </p:txBody>
      </p:sp>
      <p:sp>
        <p:nvSpPr>
          <p:cNvPr id="128" name="Shape 387"/>
          <p:cNvSpPr txBox="1"/>
          <p:nvPr/>
        </p:nvSpPr>
        <p:spPr>
          <a:xfrm>
            <a:off x="15854123" y="9492101"/>
            <a:ext cx="7173999"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914400">
              <a:lnSpc>
                <a:spcPct val="80000"/>
              </a:lnSpc>
              <a:defRPr sz="7000" cap="all">
                <a:latin typeface="Montserrat Bold"/>
                <a:ea typeface="Montserrat Bold"/>
                <a:cs typeface="Montserrat Bold"/>
                <a:sym typeface="Montserrat Bold"/>
              </a:defRPr>
            </a:lvl1pPr>
          </a:lstStyle>
          <a:p>
            <a:r>
              <a:t>Accessibility</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56"/>
          <p:cNvSpPr txBox="1"/>
          <p:nvPr/>
        </p:nvSpPr>
        <p:spPr>
          <a:xfrm>
            <a:off x="5240209" y="6159498"/>
            <a:ext cx="15307184"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1155700">
              <a:defRPr sz="9000">
                <a:latin typeface="Montserrat Light"/>
                <a:ea typeface="Montserrat Light"/>
                <a:cs typeface="Montserrat Light"/>
                <a:sym typeface="Montserrat Light"/>
              </a:defRPr>
            </a:pPr>
            <a:r>
              <a:t>Status Quo</a:t>
            </a:r>
            <a:r>
              <a:rPr>
                <a:latin typeface="Montserrat Regular"/>
                <a:ea typeface="Montserrat Regular"/>
                <a:cs typeface="Montserrat Regular"/>
                <a:sym typeface="Montserrat Regular"/>
              </a:rPr>
              <a:t> of </a:t>
            </a:r>
            <a:r>
              <a:rPr>
                <a:latin typeface="Montserrat Bold"/>
                <a:ea typeface="Montserrat Bold"/>
                <a:cs typeface="Montserrat Bold"/>
                <a:sym typeface="Montserrat Bold"/>
              </a:rPr>
              <a:t>eCommerce</a:t>
            </a:r>
          </a:p>
        </p:txBody>
      </p:sp>
      <p:sp>
        <p:nvSpPr>
          <p:cNvPr id="131" name="Shape 66"/>
          <p:cNvSpPr txBox="1">
            <a:spLocks noGrp="1"/>
          </p:cNvSpPr>
          <p:nvPr>
            <p:ph type="sldNum" sz="quarter" idx="4294967295"/>
          </p:nvPr>
        </p:nvSpPr>
        <p:spPr>
          <a:xfrm>
            <a:off x="23505287" y="647698"/>
            <a:ext cx="416053" cy="660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defTabSz="825500">
              <a:defRPr sz="3600">
                <a:solidFill>
                  <a:srgbClr val="262E31"/>
                </a:solidFill>
                <a:latin typeface="Montserrat Bold"/>
                <a:ea typeface="Montserrat Bold"/>
                <a:cs typeface="Montserrat Bold"/>
                <a:sym typeface="Montserrat Bold"/>
              </a:defRPr>
            </a:lvl1p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3" descr="Picture 3"/>
          <p:cNvPicPr>
            <a:picLocks noChangeAspect="1"/>
          </p:cNvPicPr>
          <p:nvPr/>
        </p:nvPicPr>
        <p:blipFill>
          <a:blip r:embed="rId2">
            <a:extLst/>
          </a:blip>
          <a:srcRect t="17386"/>
          <a:stretch>
            <a:fillRect/>
          </a:stretch>
        </p:blipFill>
        <p:spPr>
          <a:xfrm>
            <a:off x="10420246" y="2929133"/>
            <a:ext cx="13104314" cy="7857541"/>
          </a:xfrm>
          <a:prstGeom prst="rect">
            <a:avLst/>
          </a:prstGeom>
          <a:ln w="12700">
            <a:miter lim="400000"/>
          </a:ln>
        </p:spPr>
      </p:pic>
      <p:pic>
        <p:nvPicPr>
          <p:cNvPr id="134" name="First,-Second,-Third-6.jpg" descr="First,-Second,-Third-6.jpg"/>
          <p:cNvPicPr>
            <a:picLocks noChangeAspect="1"/>
          </p:cNvPicPr>
          <p:nvPr/>
        </p:nvPicPr>
        <p:blipFill>
          <a:blip r:embed="rId3">
            <a:extLst/>
          </a:blip>
          <a:srcRect l="2462" t="20568" r="2693" b="16834"/>
          <a:stretch>
            <a:fillRect/>
          </a:stretch>
        </p:blipFill>
        <p:spPr>
          <a:xfrm>
            <a:off x="1295100" y="4512593"/>
            <a:ext cx="8684827" cy="4690401"/>
          </a:xfrm>
          <a:custGeom>
            <a:avLst/>
            <a:gdLst/>
            <a:ahLst/>
            <a:cxnLst>
              <a:cxn ang="0">
                <a:pos x="wd2" y="hd2"/>
              </a:cxn>
              <a:cxn ang="5400000">
                <a:pos x="wd2" y="hd2"/>
              </a:cxn>
              <a:cxn ang="10800000">
                <a:pos x="wd2" y="hd2"/>
              </a:cxn>
              <a:cxn ang="16200000">
                <a:pos x="wd2" y="hd2"/>
              </a:cxn>
            </a:cxnLst>
            <a:rect l="0" t="0" r="r" b="b"/>
            <a:pathLst>
              <a:path w="21536" h="21533" extrusionOk="0">
                <a:moveTo>
                  <a:pt x="17843" y="2"/>
                </a:moveTo>
                <a:cubicBezTo>
                  <a:pt x="17534" y="12"/>
                  <a:pt x="17464" y="67"/>
                  <a:pt x="17324" y="241"/>
                </a:cubicBezTo>
                <a:cubicBezTo>
                  <a:pt x="17203" y="394"/>
                  <a:pt x="17053" y="484"/>
                  <a:pt x="16945" y="470"/>
                </a:cubicBezTo>
                <a:cubicBezTo>
                  <a:pt x="16842" y="457"/>
                  <a:pt x="16730" y="521"/>
                  <a:pt x="16677" y="623"/>
                </a:cubicBezTo>
                <a:cubicBezTo>
                  <a:pt x="16627" y="720"/>
                  <a:pt x="16456" y="1053"/>
                  <a:pt x="16297" y="1363"/>
                </a:cubicBezTo>
                <a:cubicBezTo>
                  <a:pt x="16138" y="1672"/>
                  <a:pt x="15972" y="1926"/>
                  <a:pt x="15928" y="1926"/>
                </a:cubicBezTo>
                <a:cubicBezTo>
                  <a:pt x="15884" y="1926"/>
                  <a:pt x="15833" y="2021"/>
                  <a:pt x="15817" y="2139"/>
                </a:cubicBezTo>
                <a:cubicBezTo>
                  <a:pt x="15800" y="2257"/>
                  <a:pt x="15742" y="2354"/>
                  <a:pt x="15688" y="2354"/>
                </a:cubicBezTo>
                <a:cubicBezTo>
                  <a:pt x="15625" y="2354"/>
                  <a:pt x="15601" y="2411"/>
                  <a:pt x="15622" y="2509"/>
                </a:cubicBezTo>
                <a:cubicBezTo>
                  <a:pt x="15661" y="2700"/>
                  <a:pt x="15496" y="3344"/>
                  <a:pt x="15428" y="3265"/>
                </a:cubicBezTo>
                <a:cubicBezTo>
                  <a:pt x="15401" y="3234"/>
                  <a:pt x="15364" y="3253"/>
                  <a:pt x="15345" y="3309"/>
                </a:cubicBezTo>
                <a:cubicBezTo>
                  <a:pt x="15327" y="3365"/>
                  <a:pt x="15338" y="3443"/>
                  <a:pt x="15372" y="3482"/>
                </a:cubicBezTo>
                <a:cubicBezTo>
                  <a:pt x="15415" y="3532"/>
                  <a:pt x="15414" y="3594"/>
                  <a:pt x="15369" y="3695"/>
                </a:cubicBezTo>
                <a:cubicBezTo>
                  <a:pt x="15333" y="3774"/>
                  <a:pt x="15295" y="3993"/>
                  <a:pt x="15282" y="4180"/>
                </a:cubicBezTo>
                <a:cubicBezTo>
                  <a:pt x="15269" y="4367"/>
                  <a:pt x="15225" y="4596"/>
                  <a:pt x="15184" y="4688"/>
                </a:cubicBezTo>
                <a:cubicBezTo>
                  <a:pt x="15103" y="4867"/>
                  <a:pt x="15074" y="7283"/>
                  <a:pt x="15152" y="7283"/>
                </a:cubicBezTo>
                <a:cubicBezTo>
                  <a:pt x="15233" y="7283"/>
                  <a:pt x="15370" y="7917"/>
                  <a:pt x="15370" y="8283"/>
                </a:cubicBezTo>
                <a:cubicBezTo>
                  <a:pt x="15370" y="8561"/>
                  <a:pt x="15398" y="8666"/>
                  <a:pt x="15486" y="8708"/>
                </a:cubicBezTo>
                <a:cubicBezTo>
                  <a:pt x="15578" y="8753"/>
                  <a:pt x="15601" y="8854"/>
                  <a:pt x="15601" y="9203"/>
                </a:cubicBezTo>
                <a:cubicBezTo>
                  <a:pt x="15601" y="9576"/>
                  <a:pt x="15621" y="9642"/>
                  <a:pt x="15724" y="9642"/>
                </a:cubicBezTo>
                <a:cubicBezTo>
                  <a:pt x="15798" y="9642"/>
                  <a:pt x="15857" y="9728"/>
                  <a:pt x="15876" y="9861"/>
                </a:cubicBezTo>
                <a:cubicBezTo>
                  <a:pt x="15895" y="9996"/>
                  <a:pt x="15938" y="10058"/>
                  <a:pt x="15988" y="10023"/>
                </a:cubicBezTo>
                <a:cubicBezTo>
                  <a:pt x="16036" y="9988"/>
                  <a:pt x="16088" y="10057"/>
                  <a:pt x="16114" y="10187"/>
                </a:cubicBezTo>
                <a:cubicBezTo>
                  <a:pt x="16138" y="10308"/>
                  <a:pt x="16169" y="10394"/>
                  <a:pt x="16184" y="10377"/>
                </a:cubicBezTo>
                <a:cubicBezTo>
                  <a:pt x="16236" y="10317"/>
                  <a:pt x="16459" y="10748"/>
                  <a:pt x="16436" y="10863"/>
                </a:cubicBezTo>
                <a:cubicBezTo>
                  <a:pt x="16422" y="10931"/>
                  <a:pt x="16490" y="10991"/>
                  <a:pt x="16599" y="11005"/>
                </a:cubicBezTo>
                <a:cubicBezTo>
                  <a:pt x="16875" y="11041"/>
                  <a:pt x="16953" y="11291"/>
                  <a:pt x="16817" y="11714"/>
                </a:cubicBezTo>
                <a:cubicBezTo>
                  <a:pt x="16611" y="12347"/>
                  <a:pt x="16303" y="13552"/>
                  <a:pt x="16264" y="13875"/>
                </a:cubicBezTo>
                <a:cubicBezTo>
                  <a:pt x="16243" y="14052"/>
                  <a:pt x="16221" y="14730"/>
                  <a:pt x="16213" y="15385"/>
                </a:cubicBezTo>
                <a:cubicBezTo>
                  <a:pt x="16206" y="16040"/>
                  <a:pt x="16180" y="16635"/>
                  <a:pt x="16156" y="16706"/>
                </a:cubicBezTo>
                <a:cubicBezTo>
                  <a:pt x="16131" y="16780"/>
                  <a:pt x="16155" y="16891"/>
                  <a:pt x="16210" y="16967"/>
                </a:cubicBezTo>
                <a:cubicBezTo>
                  <a:pt x="16332" y="17131"/>
                  <a:pt x="16311" y="17749"/>
                  <a:pt x="16186" y="17699"/>
                </a:cubicBezTo>
                <a:cubicBezTo>
                  <a:pt x="16119" y="17673"/>
                  <a:pt x="16117" y="17698"/>
                  <a:pt x="16176" y="17830"/>
                </a:cubicBezTo>
                <a:cubicBezTo>
                  <a:pt x="16217" y="17922"/>
                  <a:pt x="16229" y="18050"/>
                  <a:pt x="16202" y="18129"/>
                </a:cubicBezTo>
                <a:cubicBezTo>
                  <a:pt x="16177" y="18206"/>
                  <a:pt x="16147" y="18362"/>
                  <a:pt x="16137" y="18477"/>
                </a:cubicBezTo>
                <a:cubicBezTo>
                  <a:pt x="16128" y="18593"/>
                  <a:pt x="16070" y="18788"/>
                  <a:pt x="16009" y="18909"/>
                </a:cubicBezTo>
                <a:cubicBezTo>
                  <a:pt x="15819" y="19283"/>
                  <a:pt x="15693" y="19951"/>
                  <a:pt x="15691" y="20600"/>
                </a:cubicBezTo>
                <a:cubicBezTo>
                  <a:pt x="15689" y="20968"/>
                  <a:pt x="15712" y="21202"/>
                  <a:pt x="15747" y="21179"/>
                </a:cubicBezTo>
                <a:cubicBezTo>
                  <a:pt x="15779" y="21158"/>
                  <a:pt x="15881" y="21227"/>
                  <a:pt x="15977" y="21332"/>
                </a:cubicBezTo>
                <a:cubicBezTo>
                  <a:pt x="16198" y="21575"/>
                  <a:pt x="16523" y="21592"/>
                  <a:pt x="16612" y="21367"/>
                </a:cubicBezTo>
                <a:cubicBezTo>
                  <a:pt x="16668" y="21223"/>
                  <a:pt x="16717" y="21213"/>
                  <a:pt x="16914" y="21312"/>
                </a:cubicBezTo>
                <a:cubicBezTo>
                  <a:pt x="17155" y="21432"/>
                  <a:pt x="17570" y="21386"/>
                  <a:pt x="17903" y="21199"/>
                </a:cubicBezTo>
                <a:cubicBezTo>
                  <a:pt x="18032" y="21127"/>
                  <a:pt x="18092" y="21025"/>
                  <a:pt x="18092" y="20882"/>
                </a:cubicBezTo>
                <a:cubicBezTo>
                  <a:pt x="18092" y="20767"/>
                  <a:pt x="18127" y="20649"/>
                  <a:pt x="18168" y="20620"/>
                </a:cubicBezTo>
                <a:cubicBezTo>
                  <a:pt x="18227" y="20577"/>
                  <a:pt x="18230" y="20424"/>
                  <a:pt x="18182" y="19882"/>
                </a:cubicBezTo>
                <a:cubicBezTo>
                  <a:pt x="18148" y="19505"/>
                  <a:pt x="18103" y="19161"/>
                  <a:pt x="18079" y="19117"/>
                </a:cubicBezTo>
                <a:cubicBezTo>
                  <a:pt x="17972" y="18919"/>
                  <a:pt x="18077" y="17604"/>
                  <a:pt x="18196" y="17650"/>
                </a:cubicBezTo>
                <a:cubicBezTo>
                  <a:pt x="18234" y="17665"/>
                  <a:pt x="18259" y="17509"/>
                  <a:pt x="18257" y="17267"/>
                </a:cubicBezTo>
                <a:cubicBezTo>
                  <a:pt x="18256" y="17042"/>
                  <a:pt x="18294" y="16711"/>
                  <a:pt x="18344" y="16531"/>
                </a:cubicBezTo>
                <a:cubicBezTo>
                  <a:pt x="18394" y="16352"/>
                  <a:pt x="18422" y="16181"/>
                  <a:pt x="18407" y="16152"/>
                </a:cubicBezTo>
                <a:cubicBezTo>
                  <a:pt x="18392" y="16124"/>
                  <a:pt x="18419" y="16042"/>
                  <a:pt x="18467" y="15968"/>
                </a:cubicBezTo>
                <a:cubicBezTo>
                  <a:pt x="18538" y="15859"/>
                  <a:pt x="18560" y="15861"/>
                  <a:pt x="18579" y="15979"/>
                </a:cubicBezTo>
                <a:cubicBezTo>
                  <a:pt x="18592" y="16060"/>
                  <a:pt x="18617" y="16204"/>
                  <a:pt x="18634" y="16302"/>
                </a:cubicBezTo>
                <a:cubicBezTo>
                  <a:pt x="18651" y="16399"/>
                  <a:pt x="18637" y="17130"/>
                  <a:pt x="18603" y="17925"/>
                </a:cubicBezTo>
                <a:cubicBezTo>
                  <a:pt x="18532" y="19579"/>
                  <a:pt x="18566" y="20312"/>
                  <a:pt x="18717" y="20339"/>
                </a:cubicBezTo>
                <a:cubicBezTo>
                  <a:pt x="18772" y="20349"/>
                  <a:pt x="19024" y="20356"/>
                  <a:pt x="19278" y="20354"/>
                </a:cubicBezTo>
                <a:cubicBezTo>
                  <a:pt x="19661" y="20352"/>
                  <a:pt x="19761" y="20316"/>
                  <a:pt x="19866" y="20135"/>
                </a:cubicBezTo>
                <a:cubicBezTo>
                  <a:pt x="20033" y="19844"/>
                  <a:pt x="20448" y="19877"/>
                  <a:pt x="20421" y="20179"/>
                </a:cubicBezTo>
                <a:cubicBezTo>
                  <a:pt x="20406" y="20339"/>
                  <a:pt x="20436" y="20367"/>
                  <a:pt x="20593" y="20339"/>
                </a:cubicBezTo>
                <a:lnTo>
                  <a:pt x="20784" y="20303"/>
                </a:lnTo>
                <a:lnTo>
                  <a:pt x="20796" y="18936"/>
                </a:lnTo>
                <a:cubicBezTo>
                  <a:pt x="20803" y="18095"/>
                  <a:pt x="20786" y="17591"/>
                  <a:pt x="20752" y="17630"/>
                </a:cubicBezTo>
                <a:cubicBezTo>
                  <a:pt x="20686" y="17706"/>
                  <a:pt x="20503" y="16969"/>
                  <a:pt x="20507" y="16637"/>
                </a:cubicBezTo>
                <a:cubicBezTo>
                  <a:pt x="20509" y="16506"/>
                  <a:pt x="20486" y="16425"/>
                  <a:pt x="20458" y="16457"/>
                </a:cubicBezTo>
                <a:cubicBezTo>
                  <a:pt x="20373" y="16554"/>
                  <a:pt x="20246" y="15833"/>
                  <a:pt x="20265" y="15356"/>
                </a:cubicBezTo>
                <a:cubicBezTo>
                  <a:pt x="20277" y="15063"/>
                  <a:pt x="20258" y="14890"/>
                  <a:pt x="20209" y="14855"/>
                </a:cubicBezTo>
                <a:cubicBezTo>
                  <a:pt x="20128" y="14797"/>
                  <a:pt x="20029" y="13577"/>
                  <a:pt x="20056" y="12980"/>
                </a:cubicBezTo>
                <a:cubicBezTo>
                  <a:pt x="20069" y="12721"/>
                  <a:pt x="20040" y="12581"/>
                  <a:pt x="19957" y="12474"/>
                </a:cubicBezTo>
                <a:cubicBezTo>
                  <a:pt x="19894" y="12393"/>
                  <a:pt x="19826" y="12145"/>
                  <a:pt x="19805" y="11922"/>
                </a:cubicBezTo>
                <a:cubicBezTo>
                  <a:pt x="19783" y="11700"/>
                  <a:pt x="19754" y="11437"/>
                  <a:pt x="19739" y="11339"/>
                </a:cubicBezTo>
                <a:cubicBezTo>
                  <a:pt x="19720" y="11220"/>
                  <a:pt x="19768" y="11110"/>
                  <a:pt x="19883" y="11003"/>
                </a:cubicBezTo>
                <a:cubicBezTo>
                  <a:pt x="19978" y="10916"/>
                  <a:pt x="20070" y="10870"/>
                  <a:pt x="20089" y="10905"/>
                </a:cubicBezTo>
                <a:cubicBezTo>
                  <a:pt x="20154" y="11025"/>
                  <a:pt x="20294" y="11015"/>
                  <a:pt x="20294" y="10889"/>
                </a:cubicBezTo>
                <a:cubicBezTo>
                  <a:pt x="20294" y="10820"/>
                  <a:pt x="20361" y="10581"/>
                  <a:pt x="20443" y="10358"/>
                </a:cubicBezTo>
                <a:cubicBezTo>
                  <a:pt x="20561" y="10037"/>
                  <a:pt x="20616" y="9966"/>
                  <a:pt x="20712" y="10023"/>
                </a:cubicBezTo>
                <a:cubicBezTo>
                  <a:pt x="20806" y="10078"/>
                  <a:pt x="20825" y="10059"/>
                  <a:pt x="20798" y="9925"/>
                </a:cubicBezTo>
                <a:cubicBezTo>
                  <a:pt x="20778" y="9832"/>
                  <a:pt x="20795" y="9719"/>
                  <a:pt x="20836" y="9673"/>
                </a:cubicBezTo>
                <a:cubicBezTo>
                  <a:pt x="20877" y="9627"/>
                  <a:pt x="20927" y="9500"/>
                  <a:pt x="20948" y="9393"/>
                </a:cubicBezTo>
                <a:cubicBezTo>
                  <a:pt x="20969" y="9286"/>
                  <a:pt x="21009" y="9223"/>
                  <a:pt x="21035" y="9252"/>
                </a:cubicBezTo>
                <a:cubicBezTo>
                  <a:pt x="21060" y="9281"/>
                  <a:pt x="21086" y="9158"/>
                  <a:pt x="21094" y="8977"/>
                </a:cubicBezTo>
                <a:cubicBezTo>
                  <a:pt x="21112" y="8546"/>
                  <a:pt x="21156" y="8426"/>
                  <a:pt x="21245" y="8562"/>
                </a:cubicBezTo>
                <a:cubicBezTo>
                  <a:pt x="21300" y="8646"/>
                  <a:pt x="21310" y="8597"/>
                  <a:pt x="21291" y="8352"/>
                </a:cubicBezTo>
                <a:cubicBezTo>
                  <a:pt x="21265" y="8023"/>
                  <a:pt x="21368" y="7669"/>
                  <a:pt x="21459" y="7773"/>
                </a:cubicBezTo>
                <a:cubicBezTo>
                  <a:pt x="21527" y="7851"/>
                  <a:pt x="21528" y="7816"/>
                  <a:pt x="21535" y="5891"/>
                </a:cubicBezTo>
                <a:cubicBezTo>
                  <a:pt x="21540" y="4381"/>
                  <a:pt x="21532" y="4216"/>
                  <a:pt x="21431" y="4063"/>
                </a:cubicBezTo>
                <a:cubicBezTo>
                  <a:pt x="21358" y="3950"/>
                  <a:pt x="21320" y="3744"/>
                  <a:pt x="21315" y="3446"/>
                </a:cubicBezTo>
                <a:cubicBezTo>
                  <a:pt x="21311" y="3171"/>
                  <a:pt x="21281" y="3000"/>
                  <a:pt x="21237" y="2999"/>
                </a:cubicBezTo>
                <a:cubicBezTo>
                  <a:pt x="21198" y="2999"/>
                  <a:pt x="21128" y="2864"/>
                  <a:pt x="21082" y="2702"/>
                </a:cubicBezTo>
                <a:cubicBezTo>
                  <a:pt x="20992" y="2387"/>
                  <a:pt x="20253" y="964"/>
                  <a:pt x="20216" y="1033"/>
                </a:cubicBezTo>
                <a:cubicBezTo>
                  <a:pt x="20204" y="1056"/>
                  <a:pt x="20108" y="924"/>
                  <a:pt x="20002" y="742"/>
                </a:cubicBezTo>
                <a:cubicBezTo>
                  <a:pt x="19873" y="517"/>
                  <a:pt x="19772" y="429"/>
                  <a:pt x="19693" y="467"/>
                </a:cubicBezTo>
                <a:cubicBezTo>
                  <a:pt x="19530" y="547"/>
                  <a:pt x="19402" y="339"/>
                  <a:pt x="19492" y="139"/>
                </a:cubicBezTo>
                <a:cubicBezTo>
                  <a:pt x="19548" y="13"/>
                  <a:pt x="19526" y="-8"/>
                  <a:pt x="19360" y="24"/>
                </a:cubicBezTo>
                <a:cubicBezTo>
                  <a:pt x="19250" y="44"/>
                  <a:pt x="19130" y="98"/>
                  <a:pt x="19094" y="139"/>
                </a:cubicBezTo>
                <a:cubicBezTo>
                  <a:pt x="19057" y="181"/>
                  <a:pt x="19013" y="169"/>
                  <a:pt x="18995" y="115"/>
                </a:cubicBezTo>
                <a:cubicBezTo>
                  <a:pt x="18976" y="61"/>
                  <a:pt x="18638" y="11"/>
                  <a:pt x="18243" y="4"/>
                </a:cubicBezTo>
                <a:cubicBezTo>
                  <a:pt x="18076" y="0"/>
                  <a:pt x="17946" y="-2"/>
                  <a:pt x="17843" y="2"/>
                </a:cubicBezTo>
                <a:close/>
                <a:moveTo>
                  <a:pt x="3230" y="13"/>
                </a:moveTo>
                <a:cubicBezTo>
                  <a:pt x="2670" y="8"/>
                  <a:pt x="2344" y="44"/>
                  <a:pt x="2366" y="108"/>
                </a:cubicBezTo>
                <a:cubicBezTo>
                  <a:pt x="2404" y="223"/>
                  <a:pt x="2163" y="422"/>
                  <a:pt x="1912" y="481"/>
                </a:cubicBezTo>
                <a:cubicBezTo>
                  <a:pt x="1822" y="501"/>
                  <a:pt x="1661" y="641"/>
                  <a:pt x="1554" y="793"/>
                </a:cubicBezTo>
                <a:cubicBezTo>
                  <a:pt x="1447" y="944"/>
                  <a:pt x="1330" y="1068"/>
                  <a:pt x="1294" y="1068"/>
                </a:cubicBezTo>
                <a:cubicBezTo>
                  <a:pt x="1258" y="1068"/>
                  <a:pt x="1246" y="1118"/>
                  <a:pt x="1266" y="1177"/>
                </a:cubicBezTo>
                <a:cubicBezTo>
                  <a:pt x="1285" y="1236"/>
                  <a:pt x="1241" y="1328"/>
                  <a:pt x="1167" y="1383"/>
                </a:cubicBezTo>
                <a:cubicBezTo>
                  <a:pt x="1030" y="1485"/>
                  <a:pt x="528" y="2478"/>
                  <a:pt x="531" y="2640"/>
                </a:cubicBezTo>
                <a:cubicBezTo>
                  <a:pt x="532" y="2690"/>
                  <a:pt x="469" y="2883"/>
                  <a:pt x="392" y="3072"/>
                </a:cubicBezTo>
                <a:cubicBezTo>
                  <a:pt x="314" y="3261"/>
                  <a:pt x="240" y="3562"/>
                  <a:pt x="229" y="3741"/>
                </a:cubicBezTo>
                <a:cubicBezTo>
                  <a:pt x="218" y="3920"/>
                  <a:pt x="182" y="4127"/>
                  <a:pt x="149" y="4202"/>
                </a:cubicBezTo>
                <a:cubicBezTo>
                  <a:pt x="-16" y="4582"/>
                  <a:pt x="-60" y="7353"/>
                  <a:pt x="97" y="7516"/>
                </a:cubicBezTo>
                <a:cubicBezTo>
                  <a:pt x="172" y="7594"/>
                  <a:pt x="287" y="8282"/>
                  <a:pt x="260" y="8496"/>
                </a:cubicBezTo>
                <a:cubicBezTo>
                  <a:pt x="254" y="8544"/>
                  <a:pt x="274" y="8556"/>
                  <a:pt x="305" y="8520"/>
                </a:cubicBezTo>
                <a:cubicBezTo>
                  <a:pt x="353" y="8466"/>
                  <a:pt x="546" y="8985"/>
                  <a:pt x="542" y="9158"/>
                </a:cubicBezTo>
                <a:cubicBezTo>
                  <a:pt x="542" y="9188"/>
                  <a:pt x="541" y="9252"/>
                  <a:pt x="541" y="9300"/>
                </a:cubicBezTo>
                <a:cubicBezTo>
                  <a:pt x="541" y="9438"/>
                  <a:pt x="849" y="10028"/>
                  <a:pt x="960" y="10103"/>
                </a:cubicBezTo>
                <a:cubicBezTo>
                  <a:pt x="1027" y="10148"/>
                  <a:pt x="1048" y="10233"/>
                  <a:pt x="1022" y="10353"/>
                </a:cubicBezTo>
                <a:cubicBezTo>
                  <a:pt x="993" y="10495"/>
                  <a:pt x="1007" y="10518"/>
                  <a:pt x="1084" y="10464"/>
                </a:cubicBezTo>
                <a:cubicBezTo>
                  <a:pt x="1157" y="10412"/>
                  <a:pt x="1203" y="10472"/>
                  <a:pt x="1254" y="10686"/>
                </a:cubicBezTo>
                <a:cubicBezTo>
                  <a:pt x="1303" y="10895"/>
                  <a:pt x="1372" y="10990"/>
                  <a:pt x="1496" y="11016"/>
                </a:cubicBezTo>
                <a:cubicBezTo>
                  <a:pt x="1742" y="11066"/>
                  <a:pt x="1844" y="11271"/>
                  <a:pt x="1763" y="11554"/>
                </a:cubicBezTo>
                <a:cubicBezTo>
                  <a:pt x="1724" y="11687"/>
                  <a:pt x="1663" y="11753"/>
                  <a:pt x="1612" y="11716"/>
                </a:cubicBezTo>
                <a:cubicBezTo>
                  <a:pt x="1546" y="11669"/>
                  <a:pt x="1525" y="11743"/>
                  <a:pt x="1525" y="12035"/>
                </a:cubicBezTo>
                <a:cubicBezTo>
                  <a:pt x="1525" y="12244"/>
                  <a:pt x="1501" y="12443"/>
                  <a:pt x="1471" y="12477"/>
                </a:cubicBezTo>
                <a:cubicBezTo>
                  <a:pt x="1379" y="12583"/>
                  <a:pt x="1111" y="13748"/>
                  <a:pt x="1088" y="14143"/>
                </a:cubicBezTo>
                <a:cubicBezTo>
                  <a:pt x="1056" y="14713"/>
                  <a:pt x="1065" y="16170"/>
                  <a:pt x="1101" y="16347"/>
                </a:cubicBezTo>
                <a:cubicBezTo>
                  <a:pt x="1119" y="16432"/>
                  <a:pt x="1106" y="16562"/>
                  <a:pt x="1074" y="16635"/>
                </a:cubicBezTo>
                <a:cubicBezTo>
                  <a:pt x="1041" y="16708"/>
                  <a:pt x="1015" y="17151"/>
                  <a:pt x="1016" y="17621"/>
                </a:cubicBezTo>
                <a:cubicBezTo>
                  <a:pt x="1017" y="18373"/>
                  <a:pt x="1003" y="18495"/>
                  <a:pt x="895" y="18627"/>
                </a:cubicBezTo>
                <a:cubicBezTo>
                  <a:pt x="828" y="18710"/>
                  <a:pt x="772" y="18866"/>
                  <a:pt x="772" y="18978"/>
                </a:cubicBezTo>
                <a:cubicBezTo>
                  <a:pt x="772" y="19089"/>
                  <a:pt x="704" y="19413"/>
                  <a:pt x="621" y="19698"/>
                </a:cubicBezTo>
                <a:lnTo>
                  <a:pt x="470" y="20217"/>
                </a:lnTo>
                <a:lnTo>
                  <a:pt x="607" y="20609"/>
                </a:lnTo>
                <a:cubicBezTo>
                  <a:pt x="682" y="20824"/>
                  <a:pt x="773" y="20979"/>
                  <a:pt x="809" y="20955"/>
                </a:cubicBezTo>
                <a:cubicBezTo>
                  <a:pt x="845" y="20930"/>
                  <a:pt x="897" y="20950"/>
                  <a:pt x="925" y="20999"/>
                </a:cubicBezTo>
                <a:cubicBezTo>
                  <a:pt x="1013" y="21155"/>
                  <a:pt x="1273" y="21165"/>
                  <a:pt x="1371" y="21015"/>
                </a:cubicBezTo>
                <a:cubicBezTo>
                  <a:pt x="1451" y="20892"/>
                  <a:pt x="1471" y="20895"/>
                  <a:pt x="1502" y="21041"/>
                </a:cubicBezTo>
                <a:cubicBezTo>
                  <a:pt x="1531" y="21181"/>
                  <a:pt x="1599" y="21204"/>
                  <a:pt x="1874" y="21157"/>
                </a:cubicBezTo>
                <a:cubicBezTo>
                  <a:pt x="2079" y="21122"/>
                  <a:pt x="2225" y="21141"/>
                  <a:pt x="2248" y="21210"/>
                </a:cubicBezTo>
                <a:cubicBezTo>
                  <a:pt x="2296" y="21353"/>
                  <a:pt x="2349" y="21352"/>
                  <a:pt x="2550" y="21199"/>
                </a:cubicBezTo>
                <a:cubicBezTo>
                  <a:pt x="2640" y="21131"/>
                  <a:pt x="2754" y="21083"/>
                  <a:pt x="2804" y="21094"/>
                </a:cubicBezTo>
                <a:cubicBezTo>
                  <a:pt x="2976" y="21132"/>
                  <a:pt x="3029" y="20658"/>
                  <a:pt x="3045" y="18964"/>
                </a:cubicBezTo>
                <a:cubicBezTo>
                  <a:pt x="3057" y="17704"/>
                  <a:pt x="3079" y="17310"/>
                  <a:pt x="3134" y="17331"/>
                </a:cubicBezTo>
                <a:cubicBezTo>
                  <a:pt x="3183" y="17349"/>
                  <a:pt x="3205" y="17204"/>
                  <a:pt x="3205" y="16879"/>
                </a:cubicBezTo>
                <a:cubicBezTo>
                  <a:pt x="3205" y="16519"/>
                  <a:pt x="3233" y="16373"/>
                  <a:pt x="3316" y="16291"/>
                </a:cubicBezTo>
                <a:cubicBezTo>
                  <a:pt x="3394" y="16213"/>
                  <a:pt x="3443" y="16222"/>
                  <a:pt x="3484" y="16316"/>
                </a:cubicBezTo>
                <a:cubicBezTo>
                  <a:pt x="3549" y="16466"/>
                  <a:pt x="3536" y="17955"/>
                  <a:pt x="3467" y="18251"/>
                </a:cubicBezTo>
                <a:cubicBezTo>
                  <a:pt x="3411" y="18492"/>
                  <a:pt x="3481" y="20159"/>
                  <a:pt x="3553" y="20292"/>
                </a:cubicBezTo>
                <a:cubicBezTo>
                  <a:pt x="3635" y="20444"/>
                  <a:pt x="4324" y="20385"/>
                  <a:pt x="4505" y="20210"/>
                </a:cubicBezTo>
                <a:cubicBezTo>
                  <a:pt x="4595" y="20124"/>
                  <a:pt x="4701" y="20078"/>
                  <a:pt x="4742" y="20106"/>
                </a:cubicBezTo>
                <a:cubicBezTo>
                  <a:pt x="4782" y="20135"/>
                  <a:pt x="4832" y="20105"/>
                  <a:pt x="4853" y="20042"/>
                </a:cubicBezTo>
                <a:cubicBezTo>
                  <a:pt x="4901" y="19897"/>
                  <a:pt x="5214" y="19894"/>
                  <a:pt x="5262" y="20037"/>
                </a:cubicBezTo>
                <a:cubicBezTo>
                  <a:pt x="5282" y="20097"/>
                  <a:pt x="5237" y="20191"/>
                  <a:pt x="5163" y="20246"/>
                </a:cubicBezTo>
                <a:cubicBezTo>
                  <a:pt x="5056" y="20325"/>
                  <a:pt x="5099" y="20344"/>
                  <a:pt x="5364" y="20350"/>
                </a:cubicBezTo>
                <a:lnTo>
                  <a:pt x="5696" y="20359"/>
                </a:lnTo>
                <a:lnTo>
                  <a:pt x="5696" y="19106"/>
                </a:lnTo>
                <a:cubicBezTo>
                  <a:pt x="5696" y="18088"/>
                  <a:pt x="5679" y="17820"/>
                  <a:pt x="5600" y="17659"/>
                </a:cubicBezTo>
                <a:cubicBezTo>
                  <a:pt x="5544" y="17546"/>
                  <a:pt x="5492" y="17210"/>
                  <a:pt x="5477" y="16872"/>
                </a:cubicBezTo>
                <a:cubicBezTo>
                  <a:pt x="5455" y="16383"/>
                  <a:pt x="5432" y="16285"/>
                  <a:pt x="5340" y="16285"/>
                </a:cubicBezTo>
                <a:cubicBezTo>
                  <a:pt x="5206" y="16285"/>
                  <a:pt x="5095" y="15814"/>
                  <a:pt x="5167" y="15555"/>
                </a:cubicBezTo>
                <a:cubicBezTo>
                  <a:pt x="5221" y="15358"/>
                  <a:pt x="5209" y="15235"/>
                  <a:pt x="5077" y="14691"/>
                </a:cubicBezTo>
                <a:cubicBezTo>
                  <a:pt x="5029" y="14493"/>
                  <a:pt x="4975" y="13939"/>
                  <a:pt x="4958" y="13459"/>
                </a:cubicBezTo>
                <a:cubicBezTo>
                  <a:pt x="4938" y="12902"/>
                  <a:pt x="4900" y="12559"/>
                  <a:pt x="4851" y="12505"/>
                </a:cubicBezTo>
                <a:cubicBezTo>
                  <a:pt x="4760" y="12406"/>
                  <a:pt x="4658" y="11734"/>
                  <a:pt x="4678" y="11355"/>
                </a:cubicBezTo>
                <a:cubicBezTo>
                  <a:pt x="4689" y="11129"/>
                  <a:pt x="4726" y="11082"/>
                  <a:pt x="4906" y="11054"/>
                </a:cubicBezTo>
                <a:cubicBezTo>
                  <a:pt x="5024" y="11036"/>
                  <a:pt x="5105" y="10976"/>
                  <a:pt x="5086" y="10921"/>
                </a:cubicBezTo>
                <a:cubicBezTo>
                  <a:pt x="5068" y="10866"/>
                  <a:pt x="5142" y="10724"/>
                  <a:pt x="5252" y="10604"/>
                </a:cubicBezTo>
                <a:cubicBezTo>
                  <a:pt x="5362" y="10484"/>
                  <a:pt x="5465" y="10290"/>
                  <a:pt x="5482" y="10174"/>
                </a:cubicBezTo>
                <a:cubicBezTo>
                  <a:pt x="5503" y="10025"/>
                  <a:pt x="5542" y="9983"/>
                  <a:pt x="5613" y="10034"/>
                </a:cubicBezTo>
                <a:cubicBezTo>
                  <a:pt x="5697" y="10093"/>
                  <a:pt x="5708" y="10057"/>
                  <a:pt x="5684" y="9817"/>
                </a:cubicBezTo>
                <a:cubicBezTo>
                  <a:pt x="5650" y="9491"/>
                  <a:pt x="5722" y="9351"/>
                  <a:pt x="5835" y="9524"/>
                </a:cubicBezTo>
                <a:cubicBezTo>
                  <a:pt x="5894" y="9616"/>
                  <a:pt x="5911" y="9576"/>
                  <a:pt x="5905" y="9345"/>
                </a:cubicBezTo>
                <a:cubicBezTo>
                  <a:pt x="5897" y="9026"/>
                  <a:pt x="6017" y="8677"/>
                  <a:pt x="6135" y="8677"/>
                </a:cubicBezTo>
                <a:cubicBezTo>
                  <a:pt x="6183" y="8677"/>
                  <a:pt x="6203" y="8549"/>
                  <a:pt x="6192" y="8301"/>
                </a:cubicBezTo>
                <a:cubicBezTo>
                  <a:pt x="6183" y="8093"/>
                  <a:pt x="6200" y="7893"/>
                  <a:pt x="6230" y="7859"/>
                </a:cubicBezTo>
                <a:cubicBezTo>
                  <a:pt x="6259" y="7825"/>
                  <a:pt x="6270" y="7732"/>
                  <a:pt x="6253" y="7651"/>
                </a:cubicBezTo>
                <a:cubicBezTo>
                  <a:pt x="6237" y="7570"/>
                  <a:pt x="6272" y="7440"/>
                  <a:pt x="6332" y="7361"/>
                </a:cubicBezTo>
                <a:cubicBezTo>
                  <a:pt x="6431" y="7233"/>
                  <a:pt x="6442" y="7077"/>
                  <a:pt x="6438" y="5754"/>
                </a:cubicBezTo>
                <a:cubicBezTo>
                  <a:pt x="6435" y="4398"/>
                  <a:pt x="6425" y="4264"/>
                  <a:pt x="6302" y="3954"/>
                </a:cubicBezTo>
                <a:cubicBezTo>
                  <a:pt x="6228" y="3770"/>
                  <a:pt x="6184" y="3545"/>
                  <a:pt x="6202" y="3455"/>
                </a:cubicBezTo>
                <a:cubicBezTo>
                  <a:pt x="6221" y="3362"/>
                  <a:pt x="6195" y="3249"/>
                  <a:pt x="6140" y="3192"/>
                </a:cubicBezTo>
                <a:cubicBezTo>
                  <a:pt x="6053" y="3102"/>
                  <a:pt x="5835" y="2462"/>
                  <a:pt x="5891" y="2462"/>
                </a:cubicBezTo>
                <a:cubicBezTo>
                  <a:pt x="5934" y="2462"/>
                  <a:pt x="5438" y="1577"/>
                  <a:pt x="5303" y="1412"/>
                </a:cubicBezTo>
                <a:cubicBezTo>
                  <a:pt x="5228" y="1322"/>
                  <a:pt x="5183" y="1184"/>
                  <a:pt x="5200" y="1101"/>
                </a:cubicBezTo>
                <a:cubicBezTo>
                  <a:pt x="5217" y="1018"/>
                  <a:pt x="5200" y="961"/>
                  <a:pt x="5161" y="973"/>
                </a:cubicBezTo>
                <a:cubicBezTo>
                  <a:pt x="5055" y="1005"/>
                  <a:pt x="4805" y="793"/>
                  <a:pt x="4717" y="596"/>
                </a:cubicBezTo>
                <a:cubicBezTo>
                  <a:pt x="4675" y="501"/>
                  <a:pt x="4569" y="425"/>
                  <a:pt x="4482" y="425"/>
                </a:cubicBezTo>
                <a:cubicBezTo>
                  <a:pt x="4395" y="425"/>
                  <a:pt x="4279" y="334"/>
                  <a:pt x="4225" y="223"/>
                </a:cubicBezTo>
                <a:cubicBezTo>
                  <a:pt x="4137" y="43"/>
                  <a:pt x="4032" y="20"/>
                  <a:pt x="3230" y="13"/>
                </a:cubicBezTo>
                <a:close/>
                <a:moveTo>
                  <a:pt x="10176" y="57"/>
                </a:moveTo>
                <a:cubicBezTo>
                  <a:pt x="10045" y="76"/>
                  <a:pt x="9966" y="115"/>
                  <a:pt x="9897" y="181"/>
                </a:cubicBezTo>
                <a:cubicBezTo>
                  <a:pt x="9557" y="506"/>
                  <a:pt x="9520" y="532"/>
                  <a:pt x="9385" y="532"/>
                </a:cubicBezTo>
                <a:cubicBezTo>
                  <a:pt x="9310" y="532"/>
                  <a:pt x="9201" y="629"/>
                  <a:pt x="9143" y="747"/>
                </a:cubicBezTo>
                <a:cubicBezTo>
                  <a:pt x="9085" y="865"/>
                  <a:pt x="9018" y="962"/>
                  <a:pt x="8994" y="962"/>
                </a:cubicBezTo>
                <a:cubicBezTo>
                  <a:pt x="8930" y="962"/>
                  <a:pt x="8071" y="2553"/>
                  <a:pt x="8071" y="2671"/>
                </a:cubicBezTo>
                <a:cubicBezTo>
                  <a:pt x="8071" y="2726"/>
                  <a:pt x="8017" y="2943"/>
                  <a:pt x="7950" y="3152"/>
                </a:cubicBezTo>
                <a:cubicBezTo>
                  <a:pt x="7883" y="3362"/>
                  <a:pt x="7847" y="3533"/>
                  <a:pt x="7870" y="3533"/>
                </a:cubicBezTo>
                <a:cubicBezTo>
                  <a:pt x="7893" y="3533"/>
                  <a:pt x="7884" y="3594"/>
                  <a:pt x="7851" y="3668"/>
                </a:cubicBezTo>
                <a:cubicBezTo>
                  <a:pt x="7817" y="3742"/>
                  <a:pt x="7737" y="4069"/>
                  <a:pt x="7672" y="4393"/>
                </a:cubicBezTo>
                <a:cubicBezTo>
                  <a:pt x="7515" y="5169"/>
                  <a:pt x="7535" y="6914"/>
                  <a:pt x="7709" y="7563"/>
                </a:cubicBezTo>
                <a:cubicBezTo>
                  <a:pt x="7770" y="7792"/>
                  <a:pt x="7817" y="8133"/>
                  <a:pt x="7813" y="8321"/>
                </a:cubicBezTo>
                <a:cubicBezTo>
                  <a:pt x="7809" y="8508"/>
                  <a:pt x="7825" y="8641"/>
                  <a:pt x="7848" y="8615"/>
                </a:cubicBezTo>
                <a:cubicBezTo>
                  <a:pt x="7920" y="8533"/>
                  <a:pt x="8123" y="9109"/>
                  <a:pt x="8100" y="9329"/>
                </a:cubicBezTo>
                <a:cubicBezTo>
                  <a:pt x="8087" y="9453"/>
                  <a:pt x="8105" y="9531"/>
                  <a:pt x="8146" y="9517"/>
                </a:cubicBezTo>
                <a:cubicBezTo>
                  <a:pt x="8184" y="9504"/>
                  <a:pt x="8364" y="9767"/>
                  <a:pt x="8546" y="10103"/>
                </a:cubicBezTo>
                <a:cubicBezTo>
                  <a:pt x="8727" y="10438"/>
                  <a:pt x="8914" y="10712"/>
                  <a:pt x="8962" y="10712"/>
                </a:cubicBezTo>
                <a:cubicBezTo>
                  <a:pt x="9010" y="10712"/>
                  <a:pt x="9066" y="10765"/>
                  <a:pt x="9087" y="10827"/>
                </a:cubicBezTo>
                <a:cubicBezTo>
                  <a:pt x="9108" y="10890"/>
                  <a:pt x="9188" y="10983"/>
                  <a:pt x="9263" y="11036"/>
                </a:cubicBezTo>
                <a:cubicBezTo>
                  <a:pt x="9386" y="11122"/>
                  <a:pt x="9393" y="11165"/>
                  <a:pt x="9340" y="11448"/>
                </a:cubicBezTo>
                <a:cubicBezTo>
                  <a:pt x="9307" y="11621"/>
                  <a:pt x="9230" y="11848"/>
                  <a:pt x="9168" y="11951"/>
                </a:cubicBezTo>
                <a:cubicBezTo>
                  <a:pt x="9107" y="12055"/>
                  <a:pt x="9056" y="12195"/>
                  <a:pt x="9056" y="12264"/>
                </a:cubicBezTo>
                <a:cubicBezTo>
                  <a:pt x="9056" y="12333"/>
                  <a:pt x="8974" y="12701"/>
                  <a:pt x="8873" y="13079"/>
                </a:cubicBezTo>
                <a:cubicBezTo>
                  <a:pt x="8663" y="13872"/>
                  <a:pt x="8607" y="14887"/>
                  <a:pt x="8694" y="16318"/>
                </a:cubicBezTo>
                <a:cubicBezTo>
                  <a:pt x="8736" y="17006"/>
                  <a:pt x="8730" y="17169"/>
                  <a:pt x="8662" y="17240"/>
                </a:cubicBezTo>
                <a:cubicBezTo>
                  <a:pt x="8603" y="17301"/>
                  <a:pt x="8596" y="17350"/>
                  <a:pt x="8642" y="17402"/>
                </a:cubicBezTo>
                <a:cubicBezTo>
                  <a:pt x="8732" y="17505"/>
                  <a:pt x="8725" y="17780"/>
                  <a:pt x="8620" y="18149"/>
                </a:cubicBezTo>
                <a:cubicBezTo>
                  <a:pt x="8572" y="18320"/>
                  <a:pt x="8546" y="18485"/>
                  <a:pt x="8563" y="18517"/>
                </a:cubicBezTo>
                <a:cubicBezTo>
                  <a:pt x="8580" y="18548"/>
                  <a:pt x="8524" y="18711"/>
                  <a:pt x="8438" y="18878"/>
                </a:cubicBezTo>
                <a:cubicBezTo>
                  <a:pt x="8352" y="19044"/>
                  <a:pt x="8300" y="19179"/>
                  <a:pt x="8322" y="19179"/>
                </a:cubicBezTo>
                <a:cubicBezTo>
                  <a:pt x="8345" y="19179"/>
                  <a:pt x="8308" y="19381"/>
                  <a:pt x="8239" y="19629"/>
                </a:cubicBezTo>
                <a:cubicBezTo>
                  <a:pt x="8134" y="20013"/>
                  <a:pt x="8124" y="20148"/>
                  <a:pt x="8172" y="20543"/>
                </a:cubicBezTo>
                <a:cubicBezTo>
                  <a:pt x="8204" y="20798"/>
                  <a:pt x="8209" y="21029"/>
                  <a:pt x="8182" y="21059"/>
                </a:cubicBezTo>
                <a:cubicBezTo>
                  <a:pt x="8074" y="21183"/>
                  <a:pt x="8199" y="21389"/>
                  <a:pt x="8357" y="21347"/>
                </a:cubicBezTo>
                <a:cubicBezTo>
                  <a:pt x="8447" y="21322"/>
                  <a:pt x="8539" y="21354"/>
                  <a:pt x="8560" y="21418"/>
                </a:cubicBezTo>
                <a:cubicBezTo>
                  <a:pt x="8585" y="21492"/>
                  <a:pt x="8675" y="21531"/>
                  <a:pt x="8766" y="21533"/>
                </a:cubicBezTo>
                <a:cubicBezTo>
                  <a:pt x="8856" y="21536"/>
                  <a:pt x="8946" y="21502"/>
                  <a:pt x="8970" y="21429"/>
                </a:cubicBezTo>
                <a:cubicBezTo>
                  <a:pt x="8990" y="21369"/>
                  <a:pt x="9275" y="21322"/>
                  <a:pt x="9624" y="21321"/>
                </a:cubicBezTo>
                <a:cubicBezTo>
                  <a:pt x="9965" y="21320"/>
                  <a:pt x="10275" y="21284"/>
                  <a:pt x="10313" y="21239"/>
                </a:cubicBezTo>
                <a:cubicBezTo>
                  <a:pt x="10426" y="21106"/>
                  <a:pt x="10678" y="20361"/>
                  <a:pt x="10677" y="20164"/>
                </a:cubicBezTo>
                <a:cubicBezTo>
                  <a:pt x="10677" y="20063"/>
                  <a:pt x="10639" y="19790"/>
                  <a:pt x="10593" y="19554"/>
                </a:cubicBezTo>
                <a:cubicBezTo>
                  <a:pt x="10471" y="18928"/>
                  <a:pt x="10481" y="17839"/>
                  <a:pt x="10614" y="17311"/>
                </a:cubicBezTo>
                <a:cubicBezTo>
                  <a:pt x="10714" y="16914"/>
                  <a:pt x="10805" y="16382"/>
                  <a:pt x="10817" y="16134"/>
                </a:cubicBezTo>
                <a:cubicBezTo>
                  <a:pt x="10825" y="15961"/>
                  <a:pt x="10948" y="15953"/>
                  <a:pt x="11024" y="16121"/>
                </a:cubicBezTo>
                <a:cubicBezTo>
                  <a:pt x="11123" y="16343"/>
                  <a:pt x="11128" y="17308"/>
                  <a:pt x="11035" y="18576"/>
                </a:cubicBezTo>
                <a:cubicBezTo>
                  <a:pt x="10980" y="19334"/>
                  <a:pt x="10976" y="19666"/>
                  <a:pt x="11021" y="19749"/>
                </a:cubicBezTo>
                <a:cubicBezTo>
                  <a:pt x="11055" y="19813"/>
                  <a:pt x="11084" y="19977"/>
                  <a:pt x="11084" y="20113"/>
                </a:cubicBezTo>
                <a:cubicBezTo>
                  <a:pt x="11084" y="20354"/>
                  <a:pt x="11095" y="20358"/>
                  <a:pt x="11532" y="20316"/>
                </a:cubicBezTo>
                <a:cubicBezTo>
                  <a:pt x="11798" y="20291"/>
                  <a:pt x="12069" y="20196"/>
                  <a:pt x="12196" y="20084"/>
                </a:cubicBezTo>
                <a:cubicBezTo>
                  <a:pt x="12377" y="19924"/>
                  <a:pt x="12472" y="19908"/>
                  <a:pt x="12805" y="19991"/>
                </a:cubicBezTo>
                <a:cubicBezTo>
                  <a:pt x="13081" y="20059"/>
                  <a:pt x="13192" y="20133"/>
                  <a:pt x="13181" y="20232"/>
                </a:cubicBezTo>
                <a:cubicBezTo>
                  <a:pt x="13172" y="20310"/>
                  <a:pt x="13195" y="20342"/>
                  <a:pt x="13229" y="20303"/>
                </a:cubicBezTo>
                <a:cubicBezTo>
                  <a:pt x="13268" y="20259"/>
                  <a:pt x="13272" y="20184"/>
                  <a:pt x="13238" y="20106"/>
                </a:cubicBezTo>
                <a:cubicBezTo>
                  <a:pt x="13209" y="20038"/>
                  <a:pt x="13192" y="19588"/>
                  <a:pt x="13204" y="19106"/>
                </a:cubicBezTo>
                <a:cubicBezTo>
                  <a:pt x="13222" y="18330"/>
                  <a:pt x="13205" y="18143"/>
                  <a:pt x="13052" y="17457"/>
                </a:cubicBezTo>
                <a:cubicBezTo>
                  <a:pt x="12921" y="16868"/>
                  <a:pt x="12894" y="16648"/>
                  <a:pt x="12944" y="16537"/>
                </a:cubicBezTo>
                <a:cubicBezTo>
                  <a:pt x="12980" y="16457"/>
                  <a:pt x="12993" y="16386"/>
                  <a:pt x="12973" y="16378"/>
                </a:cubicBezTo>
                <a:cubicBezTo>
                  <a:pt x="12953" y="16371"/>
                  <a:pt x="12913" y="16360"/>
                  <a:pt x="12884" y="16353"/>
                </a:cubicBezTo>
                <a:cubicBezTo>
                  <a:pt x="12805" y="16333"/>
                  <a:pt x="12767" y="16242"/>
                  <a:pt x="12743" y="16010"/>
                </a:cubicBezTo>
                <a:cubicBezTo>
                  <a:pt x="12731" y="15896"/>
                  <a:pt x="12703" y="15723"/>
                  <a:pt x="12680" y="15624"/>
                </a:cubicBezTo>
                <a:cubicBezTo>
                  <a:pt x="12657" y="15525"/>
                  <a:pt x="12666" y="15350"/>
                  <a:pt x="12700" y="15234"/>
                </a:cubicBezTo>
                <a:cubicBezTo>
                  <a:pt x="12749" y="15065"/>
                  <a:pt x="12738" y="14993"/>
                  <a:pt x="12649" y="14877"/>
                </a:cubicBezTo>
                <a:cubicBezTo>
                  <a:pt x="12562" y="14764"/>
                  <a:pt x="12530" y="14563"/>
                  <a:pt x="12508" y="13982"/>
                </a:cubicBezTo>
                <a:cubicBezTo>
                  <a:pt x="12468" y="12958"/>
                  <a:pt x="12441" y="12669"/>
                  <a:pt x="12373" y="12510"/>
                </a:cubicBezTo>
                <a:cubicBezTo>
                  <a:pt x="12289" y="12315"/>
                  <a:pt x="12167" y="11281"/>
                  <a:pt x="12212" y="11147"/>
                </a:cubicBezTo>
                <a:cubicBezTo>
                  <a:pt x="12232" y="11085"/>
                  <a:pt x="12283" y="11034"/>
                  <a:pt x="12326" y="11034"/>
                </a:cubicBezTo>
                <a:cubicBezTo>
                  <a:pt x="12368" y="11034"/>
                  <a:pt x="12419" y="10956"/>
                  <a:pt x="12439" y="10861"/>
                </a:cubicBezTo>
                <a:cubicBezTo>
                  <a:pt x="12462" y="10751"/>
                  <a:pt x="12517" y="10710"/>
                  <a:pt x="12590" y="10745"/>
                </a:cubicBezTo>
                <a:cubicBezTo>
                  <a:pt x="12654" y="10776"/>
                  <a:pt x="12693" y="10758"/>
                  <a:pt x="12676" y="10708"/>
                </a:cubicBezTo>
                <a:cubicBezTo>
                  <a:pt x="12643" y="10609"/>
                  <a:pt x="12876" y="10328"/>
                  <a:pt x="12956" y="10371"/>
                </a:cubicBezTo>
                <a:cubicBezTo>
                  <a:pt x="12982" y="10385"/>
                  <a:pt x="12986" y="10343"/>
                  <a:pt x="12963" y="10276"/>
                </a:cubicBezTo>
                <a:cubicBezTo>
                  <a:pt x="12922" y="10152"/>
                  <a:pt x="13202" y="9651"/>
                  <a:pt x="13318" y="9644"/>
                </a:cubicBezTo>
                <a:cubicBezTo>
                  <a:pt x="13352" y="9642"/>
                  <a:pt x="13378" y="9533"/>
                  <a:pt x="13376" y="9400"/>
                </a:cubicBezTo>
                <a:cubicBezTo>
                  <a:pt x="13373" y="9261"/>
                  <a:pt x="13402" y="9170"/>
                  <a:pt x="13444" y="9185"/>
                </a:cubicBezTo>
                <a:cubicBezTo>
                  <a:pt x="13484" y="9200"/>
                  <a:pt x="13511" y="9176"/>
                  <a:pt x="13504" y="9132"/>
                </a:cubicBezTo>
                <a:cubicBezTo>
                  <a:pt x="13497" y="9087"/>
                  <a:pt x="13528" y="8931"/>
                  <a:pt x="13572" y="8784"/>
                </a:cubicBezTo>
                <a:cubicBezTo>
                  <a:pt x="13616" y="8636"/>
                  <a:pt x="13646" y="8516"/>
                  <a:pt x="13639" y="8516"/>
                </a:cubicBezTo>
                <a:cubicBezTo>
                  <a:pt x="13619" y="8516"/>
                  <a:pt x="13691" y="8140"/>
                  <a:pt x="13787" y="7738"/>
                </a:cubicBezTo>
                <a:cubicBezTo>
                  <a:pt x="13833" y="7545"/>
                  <a:pt x="13894" y="7412"/>
                  <a:pt x="13922" y="7443"/>
                </a:cubicBezTo>
                <a:cubicBezTo>
                  <a:pt x="13950" y="7475"/>
                  <a:pt x="13972" y="7296"/>
                  <a:pt x="13972" y="7044"/>
                </a:cubicBezTo>
                <a:cubicBezTo>
                  <a:pt x="13972" y="6793"/>
                  <a:pt x="13977" y="6190"/>
                  <a:pt x="13984" y="5705"/>
                </a:cubicBezTo>
                <a:cubicBezTo>
                  <a:pt x="13991" y="5220"/>
                  <a:pt x="13970" y="4762"/>
                  <a:pt x="13938" y="4688"/>
                </a:cubicBezTo>
                <a:cubicBezTo>
                  <a:pt x="13906" y="4613"/>
                  <a:pt x="13844" y="4285"/>
                  <a:pt x="13802" y="3961"/>
                </a:cubicBezTo>
                <a:cubicBezTo>
                  <a:pt x="13760" y="3637"/>
                  <a:pt x="13660" y="3161"/>
                  <a:pt x="13579" y="2903"/>
                </a:cubicBezTo>
                <a:cubicBezTo>
                  <a:pt x="13406" y="2359"/>
                  <a:pt x="13024" y="1587"/>
                  <a:pt x="12837" y="1403"/>
                </a:cubicBezTo>
                <a:cubicBezTo>
                  <a:pt x="12765" y="1333"/>
                  <a:pt x="12713" y="1219"/>
                  <a:pt x="12720" y="1150"/>
                </a:cubicBezTo>
                <a:cubicBezTo>
                  <a:pt x="12728" y="1080"/>
                  <a:pt x="12709" y="1022"/>
                  <a:pt x="12677" y="1019"/>
                </a:cubicBezTo>
                <a:cubicBezTo>
                  <a:pt x="12645" y="1015"/>
                  <a:pt x="12410" y="822"/>
                  <a:pt x="12155" y="592"/>
                </a:cubicBezTo>
                <a:cubicBezTo>
                  <a:pt x="11609" y="99"/>
                  <a:pt x="11651" y="116"/>
                  <a:pt x="10766" y="59"/>
                </a:cubicBezTo>
                <a:cubicBezTo>
                  <a:pt x="10490" y="42"/>
                  <a:pt x="10307" y="39"/>
                  <a:pt x="10176" y="57"/>
                </a:cubicBezTo>
                <a:close/>
              </a:path>
            </a:pathLst>
          </a:custGeom>
          <a:ln w="12700">
            <a:miter lim="400000"/>
          </a:ln>
        </p:spPr>
      </p:pic>
      <p:pic>
        <p:nvPicPr>
          <p:cNvPr id="135" name="Amazon_logo_plain.svg_.png" descr="Amazon_logo_plain.svg_.png"/>
          <p:cNvPicPr>
            <a:picLocks noChangeAspect="1"/>
          </p:cNvPicPr>
          <p:nvPr/>
        </p:nvPicPr>
        <p:blipFill>
          <a:blip r:embed="rId4">
            <a:extLst/>
          </a:blip>
          <a:stretch>
            <a:fillRect/>
          </a:stretch>
        </p:blipFill>
        <p:spPr>
          <a:xfrm>
            <a:off x="1510869" y="9714386"/>
            <a:ext cx="2355179" cy="707734"/>
          </a:xfrm>
          <a:prstGeom prst="rect">
            <a:avLst/>
          </a:prstGeom>
          <a:ln w="12700">
            <a:miter lim="400000"/>
          </a:ln>
        </p:spPr>
      </p:pic>
      <p:pic>
        <p:nvPicPr>
          <p:cNvPr id="136" name="JD-Logo.jpg" descr="JD-Logo.jpg"/>
          <p:cNvPicPr>
            <a:picLocks noChangeAspect="1"/>
          </p:cNvPicPr>
          <p:nvPr/>
        </p:nvPicPr>
        <p:blipFill>
          <a:blip r:embed="rId5">
            <a:extLst/>
          </a:blip>
          <a:stretch>
            <a:fillRect/>
          </a:stretch>
        </p:blipFill>
        <p:spPr>
          <a:xfrm>
            <a:off x="4460063" y="9563568"/>
            <a:ext cx="2355181" cy="1009365"/>
          </a:xfrm>
          <a:prstGeom prst="rect">
            <a:avLst/>
          </a:prstGeom>
          <a:ln w="12700">
            <a:miter lim="400000"/>
          </a:ln>
        </p:spPr>
      </p:pic>
      <p:pic>
        <p:nvPicPr>
          <p:cNvPr id="137" name="English-Vertical-Alibaba-Logo.png" descr="English-Vertical-Alibaba-Logo.png"/>
          <p:cNvPicPr>
            <a:picLocks noChangeAspect="1"/>
          </p:cNvPicPr>
          <p:nvPr/>
        </p:nvPicPr>
        <p:blipFill>
          <a:blip r:embed="rId6">
            <a:extLst/>
          </a:blip>
          <a:stretch>
            <a:fillRect/>
          </a:stretch>
        </p:blipFill>
        <p:spPr>
          <a:xfrm>
            <a:off x="7409259" y="9302839"/>
            <a:ext cx="2722178" cy="15308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New_Template8">
  <a:themeElements>
    <a:clrScheme name="New_Template8">
      <a:dk1>
        <a:srgbClr val="262E31"/>
      </a:dk1>
      <a:lt1>
        <a:srgbClr val="FFFFFF"/>
      </a:lt1>
      <a:dk2>
        <a:srgbClr val="A7A7A7"/>
      </a:dk2>
      <a:lt2>
        <a:srgbClr val="535353"/>
      </a:lt2>
      <a:accent1>
        <a:srgbClr val="8A96A2"/>
      </a:accent1>
      <a:accent2>
        <a:srgbClr val="EEF1F8"/>
      </a:accent2>
      <a:accent3>
        <a:srgbClr val="F34D4D"/>
      </a:accent3>
      <a:accent4>
        <a:srgbClr val="3BB18F"/>
      </a:accent4>
      <a:accent5>
        <a:srgbClr val="FFA42E"/>
      </a:accent5>
      <a:accent6>
        <a:srgbClr val="50B1D9"/>
      </a:accent6>
      <a:hlink>
        <a:srgbClr val="0000FF"/>
      </a:hlink>
      <a:folHlink>
        <a:srgbClr val="FF00FF"/>
      </a:folHlink>
    </a:clrScheme>
    <a:fontScheme name="New_Template8">
      <a:majorFont>
        <a:latin typeface="Helvetica"/>
        <a:ea typeface="Helvetica"/>
        <a:cs typeface="Helvetica"/>
      </a:majorFont>
      <a:minorFont>
        <a:latin typeface="Arial"/>
        <a:ea typeface="Arial"/>
        <a:cs typeface="Arial"/>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A7A7A7"/>
      </a:dk2>
      <a:lt2>
        <a:srgbClr val="535353"/>
      </a:lt2>
      <a:accent1>
        <a:srgbClr val="8A96A2"/>
      </a:accent1>
      <a:accent2>
        <a:srgbClr val="EEF1F8"/>
      </a:accent2>
      <a:accent3>
        <a:srgbClr val="F34D4D"/>
      </a:accent3>
      <a:accent4>
        <a:srgbClr val="3BB18F"/>
      </a:accent4>
      <a:accent5>
        <a:srgbClr val="FFA42E"/>
      </a:accent5>
      <a:accent6>
        <a:srgbClr val="50B1D9"/>
      </a:accent6>
      <a:hlink>
        <a:srgbClr val="0000FF"/>
      </a:hlink>
      <a:folHlink>
        <a:srgbClr val="FF00FF"/>
      </a:folHlink>
    </a:clrScheme>
    <a:fontScheme name="New_Template8">
      <a:majorFont>
        <a:latin typeface="Helvetica"/>
        <a:ea typeface="Helvetica"/>
        <a:cs typeface="Helvetica"/>
      </a:majorFont>
      <a:minorFont>
        <a:latin typeface="Arial"/>
        <a:ea typeface="Arial"/>
        <a:cs typeface="Arial"/>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262E3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Benutzerdefiniert</PresentationFormat>
  <Slides>25</Slides>
  <Notes>1</Notes>
  <HiddenSlides>0</HiddenSlides>
  <ScaleCrop>false</ScaleCrop>
  <HeadingPairs>
    <vt:vector size="4" baseType="variant">
      <vt:variant>
        <vt:lpstr>Design</vt:lpstr>
      </vt:variant>
      <vt:variant>
        <vt:i4>1</vt:i4>
      </vt:variant>
      <vt:variant>
        <vt:lpstr>Folientitel</vt:lpstr>
      </vt:variant>
      <vt:variant>
        <vt:i4>25</vt:i4>
      </vt:variant>
    </vt:vector>
  </HeadingPairs>
  <TitlesOfParts>
    <vt:vector size="26" baseType="lpstr">
      <vt:lpstr>New_Template8</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Microsoft Office User</cp:lastModifiedBy>
  <cp:revision>1</cp:revision>
  <dcterms:modified xsi:type="dcterms:W3CDTF">2018-09-28T01:00:06Z</dcterms:modified>
</cp:coreProperties>
</file>